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7"/>
  </p:notesMasterIdLst>
  <p:handoutMasterIdLst>
    <p:handoutMasterId r:id="rId18"/>
  </p:handoutMasterIdLst>
  <p:sldIdLst>
    <p:sldId id="338" r:id="rId3"/>
    <p:sldId id="310" r:id="rId4"/>
    <p:sldId id="360" r:id="rId5"/>
    <p:sldId id="356" r:id="rId6"/>
    <p:sldId id="365" r:id="rId7"/>
    <p:sldId id="357" r:id="rId8"/>
    <p:sldId id="372" r:id="rId9"/>
    <p:sldId id="371" r:id="rId10"/>
    <p:sldId id="370" r:id="rId11"/>
    <p:sldId id="369" r:id="rId12"/>
    <p:sldId id="364" r:id="rId13"/>
    <p:sldId id="363" r:id="rId14"/>
    <p:sldId id="358" r:id="rId15"/>
    <p:sldId id="336" r:id="rId16"/>
  </p:sldIdLst>
  <p:sldSz cx="12188825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9" autoAdjust="0"/>
    <p:restoredTop sz="94258" autoAdjust="0"/>
  </p:normalViewPr>
  <p:slideViewPr>
    <p:cSldViewPr showGuides="1">
      <p:cViewPr varScale="1">
        <p:scale>
          <a:sx n="102" d="100"/>
          <a:sy n="102" d="100"/>
        </p:scale>
        <p:origin x="1264" y="16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1/9/25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1/9/25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5653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GR" smtClean="0"/>
              <a:t>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545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DDBACE-0F8F-43FD-98F0-DEE13552DA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62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1/9/25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1/9/25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2055" y="0"/>
            <a:ext cx="6056770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sz="1799" noProof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1888" y="3674372"/>
            <a:ext cx="4443643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3421" y="196033"/>
            <a:ext cx="3474272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</a:t>
            </a:r>
            <a:br>
              <a:rPr lang="en-US" noProof="0"/>
            </a:br>
            <a:r>
              <a:rPr lang="en-US" noProof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7423" y="2774487"/>
            <a:ext cx="3862215" cy="720000"/>
          </a:xfrm>
        </p:spPr>
        <p:txBody>
          <a:bodyPr anchor="b"/>
          <a:lstStyle>
            <a:lvl1pPr algn="r">
              <a:defRPr sz="4499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7423" y="3708116"/>
            <a:ext cx="3862215" cy="1415429"/>
          </a:xfrm>
        </p:spPr>
        <p:txBody>
          <a:bodyPr/>
          <a:lstStyle>
            <a:lvl1pPr marL="0" indent="0" algn="r">
              <a:buNone/>
              <a:defRPr sz="23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441" y="6359430"/>
            <a:ext cx="880957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18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1" y="-1"/>
            <a:ext cx="8260587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9" noProof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140" y="24786"/>
            <a:ext cx="7306130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9" noProof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3968" y="2415051"/>
            <a:ext cx="1259672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 noProof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4272" y="2407561"/>
            <a:ext cx="1259672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 noProof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4577" y="2396622"/>
            <a:ext cx="1259672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 noProof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4881" y="2405818"/>
            <a:ext cx="1259672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 noProof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5184" y="2392225"/>
            <a:ext cx="1259672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686" y="1008000"/>
            <a:ext cx="11326250" cy="252000"/>
          </a:xfrm>
        </p:spPr>
        <p:txBody>
          <a:bodyPr/>
          <a:lstStyle>
            <a:lvl1pPr marL="0" indent="0">
              <a:buNone/>
              <a:defRPr/>
            </a:lvl1pPr>
            <a:lvl2pPr marL="266620" indent="0">
              <a:buNone/>
              <a:defRPr/>
            </a:lvl2pPr>
            <a:lvl3pPr marL="542762" indent="0">
              <a:buNone/>
              <a:defRPr/>
            </a:lvl3pPr>
            <a:lvl4pPr marL="809382" indent="0">
              <a:buNone/>
              <a:defRPr/>
            </a:lvl4pPr>
            <a:lvl5pPr marL="1076002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3969" y="2719813"/>
            <a:ext cx="621630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620" lvl="0" indent="-26662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4995" y="3950115"/>
            <a:ext cx="1619578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4995" y="4450670"/>
            <a:ext cx="1619578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4273" y="2719813"/>
            <a:ext cx="621630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620" lvl="0" indent="-26662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5299" y="3950115"/>
            <a:ext cx="1619578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5299" y="4450670"/>
            <a:ext cx="1619578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4577" y="2719813"/>
            <a:ext cx="621630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620" lvl="0" indent="-26662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5603" y="3950115"/>
            <a:ext cx="1619578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5603" y="4450670"/>
            <a:ext cx="1619578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4881" y="2719813"/>
            <a:ext cx="621630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620" lvl="0" indent="-266620" algn="ctr"/>
            <a:r>
              <a:rPr lang="en-US" noProof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5907" y="3950115"/>
            <a:ext cx="1619578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5907" y="4450670"/>
            <a:ext cx="1619578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5184" y="2719813"/>
            <a:ext cx="621630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620" lvl="0" indent="-266620" algn="ctr"/>
            <a:r>
              <a:rPr lang="en-US" noProof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6210" y="3950115"/>
            <a:ext cx="1619578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6210" y="4450670"/>
            <a:ext cx="1619578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4351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1782" y="2219689"/>
            <a:ext cx="1868940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5440" y="1914380"/>
            <a:ext cx="245794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5008" y="2219689"/>
            <a:ext cx="1815133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5436" y="2831176"/>
            <a:ext cx="621630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620" lvl="0" indent="-26662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6462" y="4217885"/>
            <a:ext cx="1619578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6462" y="4718440"/>
            <a:ext cx="1619578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3598" y="2831176"/>
            <a:ext cx="621630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620" lvl="0" indent="-26662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4624" y="4490958"/>
            <a:ext cx="1619578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4624" y="4991513"/>
            <a:ext cx="1619578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1759" y="2831176"/>
            <a:ext cx="621630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620" lvl="0" indent="-26662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2785" y="4217885"/>
            <a:ext cx="1619578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2785" y="4718440"/>
            <a:ext cx="1619578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686" y="1008000"/>
            <a:ext cx="11326250" cy="252000"/>
          </a:xfrm>
        </p:spPr>
        <p:txBody>
          <a:bodyPr/>
          <a:lstStyle>
            <a:lvl1pPr marL="0" indent="0">
              <a:buNone/>
              <a:defRPr/>
            </a:lvl1pPr>
            <a:lvl2pPr marL="266620" indent="0">
              <a:buNone/>
              <a:defRPr/>
            </a:lvl2pPr>
            <a:lvl3pPr marL="542762" indent="0">
              <a:buNone/>
              <a:defRPr/>
            </a:lvl3pPr>
            <a:lvl4pPr marL="809382" indent="0">
              <a:buNone/>
              <a:defRPr/>
            </a:lvl4pPr>
            <a:lvl5pPr marL="1076002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40696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2055" y="0"/>
            <a:ext cx="6056770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sz="1799" noProof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2296" y="4756649"/>
            <a:ext cx="1619578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188" y="2429248"/>
            <a:ext cx="1544579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100" y="2176928"/>
            <a:ext cx="2031361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2031" y="2429248"/>
            <a:ext cx="1500110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 noProof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150" y="2880652"/>
            <a:ext cx="621630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620" lvl="0" indent="-26662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688" y="4256094"/>
            <a:ext cx="1619578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688" y="4756649"/>
            <a:ext cx="1619578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1455" y="2880652"/>
            <a:ext cx="621630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620" lvl="0" indent="-26662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1992" y="4256094"/>
            <a:ext cx="1619578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1992" y="4756649"/>
            <a:ext cx="1619578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1759" y="2880652"/>
            <a:ext cx="621630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620" lvl="0" indent="-266620" algn="ctr"/>
            <a:r>
              <a:rPr lang="en-US" noProof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2296" y="4256094"/>
            <a:ext cx="1619578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7423" y="2774487"/>
            <a:ext cx="3862215" cy="720000"/>
          </a:xfrm>
        </p:spPr>
        <p:txBody>
          <a:bodyPr anchor="b"/>
          <a:lstStyle>
            <a:lvl1pPr algn="r">
              <a:defRPr sz="4499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7423" y="3708116"/>
            <a:ext cx="3862215" cy="1415429"/>
          </a:xfrm>
        </p:spPr>
        <p:txBody>
          <a:bodyPr/>
          <a:lstStyle>
            <a:lvl1pPr marL="0" indent="0" algn="r">
              <a:buNone/>
              <a:defRPr sz="23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441" y="6359430"/>
            <a:ext cx="880957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60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2055" y="0"/>
            <a:ext cx="6056770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sz="1799" noProof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129" y="607910"/>
            <a:ext cx="1404162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 noProof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7109" y="462380"/>
            <a:ext cx="1678811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 noProof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151" y="3457426"/>
            <a:ext cx="165012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 noProof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3640" y="3281336"/>
            <a:ext cx="2025750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 noProof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5884" y="990014"/>
            <a:ext cx="621630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620" lvl="0" indent="-26662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421" y="2164904"/>
            <a:ext cx="1619578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421" y="2557458"/>
            <a:ext cx="1619578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6188" y="990014"/>
            <a:ext cx="621630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620" lvl="0" indent="-26662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6726" y="2164904"/>
            <a:ext cx="1619578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6726" y="2557458"/>
            <a:ext cx="1619578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4907" y="3985060"/>
            <a:ext cx="621630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620" lvl="0" indent="-266620" algn="ctr"/>
            <a:r>
              <a:rPr lang="en-US" noProof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421" y="5329272"/>
            <a:ext cx="1619578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421" y="5721826"/>
            <a:ext cx="1619578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5211" y="3985060"/>
            <a:ext cx="621630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620" lvl="0" indent="-266620" algn="ctr"/>
            <a:r>
              <a:rPr lang="en-US" noProof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6726" y="5329272"/>
            <a:ext cx="1619578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6726" y="5721826"/>
            <a:ext cx="1619578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7423" y="2774487"/>
            <a:ext cx="3862215" cy="720000"/>
          </a:xfrm>
        </p:spPr>
        <p:txBody>
          <a:bodyPr anchor="b"/>
          <a:lstStyle>
            <a:lvl1pPr algn="r">
              <a:defRPr sz="4499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7423" y="3708116"/>
            <a:ext cx="3862215" cy="1415429"/>
          </a:xfrm>
        </p:spPr>
        <p:txBody>
          <a:bodyPr/>
          <a:lstStyle>
            <a:lvl1pPr marL="0" indent="0" algn="r">
              <a:buNone/>
              <a:defRPr sz="23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441" y="6359430"/>
            <a:ext cx="880957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16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2950" y="-519717"/>
            <a:ext cx="7775125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9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4" y="454055"/>
            <a:ext cx="602785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6303" y="3429000"/>
            <a:ext cx="3862215" cy="720000"/>
          </a:xfrm>
        </p:spPr>
        <p:txBody>
          <a:bodyPr anchor="b"/>
          <a:lstStyle>
            <a:lvl1pPr algn="r">
              <a:defRPr sz="4499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6303" y="4362629"/>
            <a:ext cx="3862215" cy="1415429"/>
          </a:xfrm>
        </p:spPr>
        <p:txBody>
          <a:bodyPr/>
          <a:lstStyle>
            <a:lvl1pPr marL="0" indent="0" algn="r">
              <a:buNone/>
              <a:defRPr sz="23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441" y="6359430"/>
            <a:ext cx="880957" cy="339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457201"/>
            <a:ext cx="10703045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2404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620" lvl="0" indent="-266620" algn="ctr"/>
            <a:r>
              <a:rPr lang="en-US" noProof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1915028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5789" y="2143124"/>
            <a:ext cx="3068701" cy="997168"/>
          </a:xfrm>
        </p:spPr>
        <p:txBody>
          <a:bodyPr anchor="t"/>
          <a:lstStyle>
            <a:lvl1pPr marL="0" indent="0">
              <a:lnSpc>
                <a:spcPts val="7198"/>
              </a:lnSpc>
              <a:buNone/>
              <a:defRPr sz="7198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543" y="3314506"/>
            <a:ext cx="3068701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1601" y="2143124"/>
            <a:ext cx="3068701" cy="1008000"/>
          </a:xfrm>
        </p:spPr>
        <p:txBody>
          <a:bodyPr anchor="t"/>
          <a:lstStyle>
            <a:lvl1pPr marL="0" indent="0">
              <a:lnSpc>
                <a:spcPts val="7198"/>
              </a:lnSpc>
              <a:buNone/>
              <a:defRPr sz="7198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601" y="3314701"/>
            <a:ext cx="3068701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686" y="1008000"/>
            <a:ext cx="11326250" cy="252000"/>
          </a:xfrm>
        </p:spPr>
        <p:txBody>
          <a:bodyPr/>
          <a:lstStyle>
            <a:lvl1pPr marL="0" indent="0">
              <a:buNone/>
              <a:defRPr/>
            </a:lvl1pPr>
            <a:lvl2pPr marL="266620" indent="0">
              <a:buNone/>
              <a:defRPr/>
            </a:lvl2pPr>
            <a:lvl3pPr marL="542762" indent="0">
              <a:buNone/>
              <a:defRPr/>
            </a:lvl3pPr>
            <a:lvl4pPr marL="809382" indent="0">
              <a:buNone/>
              <a:defRPr/>
            </a:lvl4pPr>
            <a:lvl5pPr marL="1076002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65427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3051" y="2208638"/>
            <a:ext cx="3111723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0783" y="1795087"/>
            <a:ext cx="3812123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59374" y="1864921"/>
            <a:ext cx="3803531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799" dirty="0">
                <a:solidFill>
                  <a:schemeClr val="bg1"/>
                </a:solidFill>
              </a:defRPr>
            </a:lvl1pPr>
          </a:lstStyle>
          <a:p>
            <a:pPr marL="266620" lvl="0" indent="-26662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89945" y="2207063"/>
            <a:ext cx="3119425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799" dirty="0">
                <a:solidFill>
                  <a:schemeClr val="bg1"/>
                </a:solidFill>
              </a:defRPr>
            </a:lvl1pPr>
          </a:lstStyle>
          <a:p>
            <a:pPr marL="266620" lvl="0" indent="-26662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086" y="1425982"/>
            <a:ext cx="4789525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577" y="1593151"/>
            <a:ext cx="4346933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799">
                <a:solidFill>
                  <a:schemeClr val="bg1"/>
                </a:solidFill>
                <a:latin typeface="+mn-lt"/>
              </a:defRPr>
            </a:lvl1pPr>
            <a:lvl2pPr marL="266620" indent="0">
              <a:buNone/>
              <a:defRPr/>
            </a:lvl2pPr>
            <a:lvl3pPr marL="542762" indent="0">
              <a:buNone/>
              <a:defRPr/>
            </a:lvl3pPr>
            <a:lvl4pPr marL="809382" indent="0">
              <a:buNone/>
              <a:defRPr/>
            </a:lvl4pPr>
            <a:lvl5pPr marL="1076002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6600" y="2205688"/>
            <a:ext cx="2810886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598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620" indent="0">
              <a:buNone/>
              <a:defRPr/>
            </a:lvl2pPr>
            <a:lvl3pPr marL="542762" indent="0">
              <a:buNone/>
              <a:defRPr/>
            </a:lvl3pPr>
            <a:lvl4pPr marL="809382" indent="0">
              <a:buNone/>
              <a:defRPr/>
            </a:lvl4pPr>
            <a:lvl5pPr marL="1076002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301" y="4243333"/>
            <a:ext cx="1979484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5697" y="2205688"/>
            <a:ext cx="2810886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598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620" lvl="0" indent="-26662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1398" y="4243333"/>
            <a:ext cx="1979484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98485" y="2205688"/>
            <a:ext cx="2596367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598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620" lvl="0" indent="-26662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59915" y="4243333"/>
            <a:ext cx="1979484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686" y="1008000"/>
            <a:ext cx="11326250" cy="252000"/>
          </a:xfrm>
        </p:spPr>
        <p:txBody>
          <a:bodyPr/>
          <a:lstStyle>
            <a:lvl1pPr marL="0" indent="0">
              <a:buNone/>
              <a:defRPr/>
            </a:lvl1pPr>
            <a:lvl2pPr marL="266620" indent="0">
              <a:buNone/>
              <a:defRPr/>
            </a:lvl2pPr>
            <a:lvl3pPr marL="542762" indent="0">
              <a:buNone/>
              <a:defRPr/>
            </a:lvl3pPr>
            <a:lvl4pPr marL="809382" indent="0">
              <a:buNone/>
              <a:defRPr/>
            </a:lvl4pPr>
            <a:lvl5pPr marL="1076002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7647" y="2916193"/>
            <a:ext cx="449856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99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99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99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99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99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99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99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99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99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99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624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1/9/25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5012" y="1406252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1889" y="3652910"/>
            <a:ext cx="113262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5270" y="1069941"/>
            <a:ext cx="1979484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5270" y="5983879"/>
            <a:ext cx="1979484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88" y="3354600"/>
            <a:ext cx="1979484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78653" y="3354600"/>
            <a:ext cx="1979484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87" y="432000"/>
            <a:ext cx="1132625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0307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4869" y="-1"/>
            <a:ext cx="8991728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799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799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887" y="1728000"/>
            <a:ext cx="3239156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887" y="2448000"/>
            <a:ext cx="3239156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620" indent="-26662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5333" y="1728000"/>
            <a:ext cx="3239156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5333" y="2448000"/>
            <a:ext cx="3239156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620" indent="-26662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18780" y="1728000"/>
            <a:ext cx="3239156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18780" y="2448000"/>
            <a:ext cx="3239156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620" indent="-26662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686" y="1008000"/>
            <a:ext cx="11326250" cy="252000"/>
          </a:xfrm>
        </p:spPr>
        <p:txBody>
          <a:bodyPr/>
          <a:lstStyle>
            <a:lvl1pPr marL="0" indent="0">
              <a:buNone/>
              <a:defRPr/>
            </a:lvl1pPr>
            <a:lvl2pPr marL="266620" indent="0">
              <a:buNone/>
              <a:defRPr/>
            </a:lvl2pPr>
            <a:lvl3pPr marL="542762" indent="0">
              <a:buNone/>
              <a:defRPr/>
            </a:lvl3pPr>
            <a:lvl4pPr marL="809382" indent="0">
              <a:buNone/>
              <a:defRPr/>
            </a:lvl4pPr>
            <a:lvl5pPr marL="1076002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7663" y="3559389"/>
            <a:ext cx="711052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5912" y="3863630"/>
            <a:ext cx="374552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1109" y="3559389"/>
            <a:ext cx="711052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29358" y="3863630"/>
            <a:ext cx="374552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noProof="0"/>
          </a:p>
        </p:txBody>
      </p:sp>
    </p:spTree>
    <p:extLst>
      <p:ext uri="{BB962C8B-B14F-4D97-AF65-F5344CB8AC3E}">
        <p14:creationId xmlns:p14="http://schemas.microsoft.com/office/powerpoint/2010/main" val="3857454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688" y="3866682"/>
            <a:ext cx="1132624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8477" y="3973125"/>
            <a:ext cx="415500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687" y="3597398"/>
            <a:ext cx="377727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045" y="3597398"/>
            <a:ext cx="377727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403" y="3597398"/>
            <a:ext cx="377727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5761" y="3597398"/>
            <a:ext cx="377727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3418" y="3973125"/>
            <a:ext cx="415500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120" y="3597398"/>
            <a:ext cx="377727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8478" y="3597398"/>
            <a:ext cx="377727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59836" y="3597398"/>
            <a:ext cx="377727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3911" y="3597398"/>
            <a:ext cx="377727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1194" y="3597398"/>
            <a:ext cx="377727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2552" y="3597398"/>
            <a:ext cx="377727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5269" y="3597398"/>
            <a:ext cx="377727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6627" y="3597398"/>
            <a:ext cx="377727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7985" y="3597398"/>
            <a:ext cx="377727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09343" y="3597398"/>
            <a:ext cx="377727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0702" y="3597398"/>
            <a:ext cx="377727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2060" y="3597398"/>
            <a:ext cx="377727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3418" y="3597398"/>
            <a:ext cx="377727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4776" y="3597398"/>
            <a:ext cx="377727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6134" y="3597398"/>
            <a:ext cx="377727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0210" y="3597398"/>
            <a:ext cx="377727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37493" y="3597398"/>
            <a:ext cx="377727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58851" y="3597398"/>
            <a:ext cx="377727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7709" y="2190751"/>
            <a:ext cx="1793408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49425" y="2505005"/>
            <a:ext cx="168997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686" y="1008000"/>
            <a:ext cx="11326250" cy="252000"/>
          </a:xfrm>
        </p:spPr>
        <p:txBody>
          <a:bodyPr/>
          <a:lstStyle>
            <a:lvl1pPr marL="0" indent="0">
              <a:buNone/>
              <a:defRPr/>
            </a:lvl1pPr>
            <a:lvl2pPr marL="266620" indent="0">
              <a:buNone/>
              <a:defRPr/>
            </a:lvl2pPr>
            <a:lvl3pPr marL="542762" indent="0">
              <a:buNone/>
              <a:defRPr/>
            </a:lvl3pPr>
            <a:lvl4pPr marL="809382" indent="0">
              <a:buNone/>
              <a:defRPr/>
            </a:lvl4pPr>
            <a:lvl5pPr marL="1076002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75483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8238" y="-1"/>
            <a:ext cx="8260587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9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140" y="24786"/>
            <a:ext cx="7306130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9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2896" y="1952049"/>
            <a:ext cx="1452172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620" indent="-26662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620" lvl="0" indent="-266620" algn="ctr"/>
            <a:r>
              <a:rPr lang="en-US" noProof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7233" y="1952049"/>
            <a:ext cx="1476566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620" indent="-26662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620" lvl="0" indent="-266620" algn="ctr"/>
            <a:r>
              <a:rPr lang="en-US" noProof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688" y="1952049"/>
            <a:ext cx="1476566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620" lvl="0" indent="-266620" algn="ctr"/>
            <a:r>
              <a:rPr lang="en-US" noProof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688" y="3557685"/>
            <a:ext cx="2829704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399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688" y="4452774"/>
            <a:ext cx="2829704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688" y="4082174"/>
            <a:ext cx="2829704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7233" y="3557685"/>
            <a:ext cx="2829704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399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7233" y="4452774"/>
            <a:ext cx="2829704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7233" y="4082174"/>
            <a:ext cx="2829704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2778" y="3557685"/>
            <a:ext cx="2829704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399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2778" y="4452774"/>
            <a:ext cx="2829704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2778" y="4082174"/>
            <a:ext cx="2829704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686" y="1008000"/>
            <a:ext cx="11326250" cy="252000"/>
          </a:xfrm>
        </p:spPr>
        <p:txBody>
          <a:bodyPr/>
          <a:lstStyle>
            <a:lvl1pPr marL="0" indent="0">
              <a:buNone/>
              <a:defRPr/>
            </a:lvl1pPr>
            <a:lvl2pPr marL="266620" indent="0">
              <a:buNone/>
              <a:defRPr/>
            </a:lvl2pPr>
            <a:lvl3pPr marL="542762" indent="0">
              <a:buNone/>
              <a:defRPr/>
            </a:lvl3pPr>
            <a:lvl4pPr marL="809382" indent="0">
              <a:buNone/>
              <a:defRPr/>
            </a:lvl4pPr>
            <a:lvl5pPr marL="1076002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440" y="6359431"/>
            <a:ext cx="880954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61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2622" y="-1"/>
            <a:ext cx="8991728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799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799" noProof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09954" y="4023015"/>
            <a:ext cx="1216813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620" indent="-26662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620" lvl="0" indent="-266620" algn="ctr"/>
            <a:r>
              <a:rPr lang="en-US" noProof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1241" y="4023015"/>
            <a:ext cx="1214706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620" indent="-26662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620" lvl="0" indent="-266620" algn="ctr"/>
            <a:r>
              <a:rPr lang="en-US" noProof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627" y="4023015"/>
            <a:ext cx="1197157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620" indent="-26662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620" lvl="0" indent="-266620" algn="ctr"/>
            <a:r>
              <a:rPr lang="en-US" noProof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09954" y="2256300"/>
            <a:ext cx="118908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620" indent="-26662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620" lvl="0" indent="-266620" algn="ctr"/>
            <a:r>
              <a:rPr lang="en-US" noProof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1241" y="2256300"/>
            <a:ext cx="1216813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620" indent="-26662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620" lvl="0" indent="-266620" algn="ctr"/>
            <a:r>
              <a:rPr lang="en-US" noProof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528" y="2256300"/>
            <a:ext cx="1216813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620" indent="-26662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620" lvl="0" indent="-266620" algn="ctr"/>
            <a:r>
              <a:rPr lang="en-US" noProof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6923" y="2418150"/>
            <a:ext cx="157232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399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2733" y="3118312"/>
            <a:ext cx="157232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5638" y="2418150"/>
            <a:ext cx="157232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399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5638" y="3118312"/>
            <a:ext cx="157232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4351" y="2418150"/>
            <a:ext cx="157232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399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4351" y="3118312"/>
            <a:ext cx="157232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6923" y="4184865"/>
            <a:ext cx="157232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399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2733" y="4885027"/>
            <a:ext cx="157232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5638" y="4184865"/>
            <a:ext cx="157232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399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5638" y="4885027"/>
            <a:ext cx="157232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4351" y="4184865"/>
            <a:ext cx="157232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399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4351" y="4885027"/>
            <a:ext cx="157232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686" y="1008000"/>
            <a:ext cx="11326250" cy="252000"/>
          </a:xfrm>
        </p:spPr>
        <p:txBody>
          <a:bodyPr/>
          <a:lstStyle>
            <a:lvl1pPr marL="0" indent="0">
              <a:buNone/>
              <a:defRPr/>
            </a:lvl1pPr>
            <a:lvl2pPr marL="266620" indent="0">
              <a:buNone/>
              <a:defRPr/>
            </a:lvl2pPr>
            <a:lvl3pPr marL="542762" indent="0">
              <a:buNone/>
              <a:defRPr/>
            </a:lvl3pPr>
            <a:lvl4pPr marL="809382" indent="0">
              <a:buNone/>
              <a:defRPr/>
            </a:lvl4pPr>
            <a:lvl5pPr marL="1076002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440" y="6359431"/>
            <a:ext cx="880954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06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0359" y="-519718"/>
            <a:ext cx="7775125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9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0967" y="283536"/>
            <a:ext cx="602785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928" y="1641060"/>
            <a:ext cx="4792466" cy="2078699"/>
          </a:xfrm>
        </p:spPr>
        <p:txBody>
          <a:bodyPr anchor="b"/>
          <a:lstStyle>
            <a:lvl1pPr algn="r" defTabSz="914126" rtl="0" eaLnBrk="1" latinLnBrk="0" hangingPunct="1">
              <a:lnSpc>
                <a:spcPts val="4999"/>
              </a:lnSpc>
              <a:spcBef>
                <a:spcPct val="0"/>
              </a:spcBef>
              <a:buNone/>
              <a:defRPr lang="en-ZA" sz="5998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3869" y="6365893"/>
            <a:ext cx="4113728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0928" y="3884813"/>
            <a:ext cx="4302838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0928" y="4290982"/>
            <a:ext cx="4302838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620" indent="0">
              <a:buNone/>
              <a:defRPr/>
            </a:lvl2pPr>
            <a:lvl3pPr marL="542762" indent="0">
              <a:buNone/>
              <a:defRPr/>
            </a:lvl3pPr>
            <a:lvl4pPr marL="809382" indent="0">
              <a:buNone/>
              <a:defRPr/>
            </a:lvl4pPr>
            <a:lvl5pPr marL="1076002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0928" y="4677345"/>
            <a:ext cx="4302838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1070" y="5063710"/>
            <a:ext cx="4304461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441" y="6359430"/>
            <a:ext cx="880957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94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1513" y="-519717"/>
            <a:ext cx="7775125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9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9195" y="3133725"/>
            <a:ext cx="4098120" cy="2078700"/>
          </a:xfrm>
        </p:spPr>
        <p:txBody>
          <a:bodyPr anchor="b"/>
          <a:lstStyle>
            <a:lvl1pPr algn="r">
              <a:lnSpc>
                <a:spcPts val="4999"/>
              </a:lnSpc>
              <a:defRPr sz="4399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9195" y="5428424"/>
            <a:ext cx="4098120" cy="1048939"/>
          </a:xfrm>
        </p:spPr>
        <p:txBody>
          <a:bodyPr/>
          <a:lstStyle>
            <a:lvl1pPr marL="0" indent="0" algn="r">
              <a:buNone/>
              <a:defRPr sz="1999" b="1" cap="all" baseline="0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3221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32" y="54131"/>
            <a:ext cx="6838187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9195" y="3133725"/>
            <a:ext cx="4098120" cy="2078700"/>
          </a:xfrm>
        </p:spPr>
        <p:txBody>
          <a:bodyPr anchor="b"/>
          <a:lstStyle>
            <a:lvl1pPr algn="r">
              <a:lnSpc>
                <a:spcPts val="4999"/>
              </a:lnSpc>
              <a:defRPr sz="4399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9195" y="5428424"/>
            <a:ext cx="4098120" cy="1048939"/>
          </a:xfrm>
        </p:spPr>
        <p:txBody>
          <a:bodyPr/>
          <a:lstStyle>
            <a:lvl1pPr marL="0" indent="0" algn="r">
              <a:buNone/>
              <a:defRPr sz="1999" b="1" cap="all" baseline="0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215" y="842713"/>
            <a:ext cx="5038021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918350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1513" y="-519717"/>
            <a:ext cx="7775125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9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69" y="2781301"/>
            <a:ext cx="4792466" cy="2078699"/>
          </a:xfrm>
        </p:spPr>
        <p:txBody>
          <a:bodyPr anchor="b"/>
          <a:lstStyle>
            <a:lvl1pPr algn="l" defTabSz="914126" rtl="0" eaLnBrk="1" latinLnBrk="0" hangingPunct="1">
              <a:lnSpc>
                <a:spcPts val="4999"/>
              </a:lnSpc>
              <a:spcBef>
                <a:spcPct val="0"/>
              </a:spcBef>
              <a:buNone/>
              <a:defRPr lang="en-ZA" sz="4399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3869" y="5076000"/>
            <a:ext cx="4792466" cy="1047600"/>
          </a:xfrm>
        </p:spPr>
        <p:txBody>
          <a:bodyPr/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999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3869" y="6365893"/>
            <a:ext cx="4113728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48602" y="585723"/>
            <a:ext cx="5651394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29392" y="1172675"/>
            <a:ext cx="4289816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021201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2950" y="-519717"/>
            <a:ext cx="7775125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799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4" y="454055"/>
            <a:ext cx="602785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69" y="1673489"/>
            <a:ext cx="4792466" cy="2078699"/>
          </a:xfrm>
        </p:spPr>
        <p:txBody>
          <a:bodyPr anchor="b"/>
          <a:lstStyle>
            <a:lvl1pPr algn="l" defTabSz="914126" rtl="0" eaLnBrk="1" latinLnBrk="0" hangingPunct="1">
              <a:lnSpc>
                <a:spcPts val="4999"/>
              </a:lnSpc>
              <a:spcBef>
                <a:spcPct val="0"/>
              </a:spcBef>
              <a:buNone/>
              <a:defRPr lang="en-ZA" sz="4399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3869" y="3968188"/>
            <a:ext cx="4792466" cy="1047600"/>
          </a:xfrm>
        </p:spPr>
        <p:txBody>
          <a:bodyPr/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999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3869" y="6365893"/>
            <a:ext cx="4113728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441" y="6359430"/>
            <a:ext cx="880957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0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1/9/25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75547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1887" y="1152000"/>
            <a:ext cx="5506566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1571" y="1152526"/>
            <a:ext cx="5506566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87" y="432000"/>
            <a:ext cx="1132625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49001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887" y="1152000"/>
            <a:ext cx="5506566" cy="360000"/>
          </a:xfrm>
        </p:spPr>
        <p:txBody>
          <a:bodyPr anchor="t"/>
          <a:lstStyle>
            <a:lvl1pPr marL="0" indent="0">
              <a:buNone/>
              <a:defRPr sz="2399" b="1">
                <a:solidFill>
                  <a:schemeClr val="accent3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1887" y="1584000"/>
            <a:ext cx="5506566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1571" y="1584326"/>
            <a:ext cx="5506566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571" y="1152526"/>
            <a:ext cx="5506566" cy="358775"/>
          </a:xfrm>
        </p:spPr>
        <p:txBody>
          <a:bodyPr/>
          <a:lstStyle>
            <a:lvl1pPr marL="0" indent="0">
              <a:buNone/>
              <a:defRPr sz="2399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87" y="432000"/>
            <a:ext cx="1132625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84635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766344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0601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8436" y="4124464"/>
            <a:ext cx="6003271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sz="1799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2950" y="-519717"/>
            <a:ext cx="7775125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sz="1799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79943" y="360000"/>
            <a:ext cx="6577994" cy="5764939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9906" y="3960000"/>
            <a:ext cx="418571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06" y="360000"/>
            <a:ext cx="418571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01514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8436" y="4124464"/>
            <a:ext cx="6003271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sz="1799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2950" y="-519717"/>
            <a:ext cx="7775125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sz="1799" noProof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79941" y="359999"/>
            <a:ext cx="6577995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07" y="359998"/>
            <a:ext cx="4185709" cy="3400228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06" y="3960000"/>
            <a:ext cx="418570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666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1/9/25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1/9/25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1/9/25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1/9/25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1/9/25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1/9/25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1/9/25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87" y="432000"/>
            <a:ext cx="1132625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87" y="1152000"/>
            <a:ext cx="1132625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888" y="6365893"/>
            <a:ext cx="4113728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440" y="6359431"/>
            <a:ext cx="880954" cy="3399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5894" y="6385422"/>
            <a:ext cx="287925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4658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lang="en-ZA" sz="3199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620" indent="-266620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762" indent="-276142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382" indent="-26662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002" indent="-26662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2622" indent="-26662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2.jpg@01DA2865.80696650" TargetMode="Externa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6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ar repair">
            <a:extLst>
              <a:ext uri="{FF2B5EF4-FFF2-40B4-BE49-F238E27FC236}">
                <a16:creationId xmlns:a16="http://schemas.microsoft.com/office/drawing/2014/main" id="{178A0520-36DB-4CF2-AE3A-5DFDAF9E6BB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r="17542"/>
          <a:stretch/>
        </p:blipFill>
        <p:spPr>
          <a:xfrm>
            <a:off x="7029392" y="1172675"/>
            <a:ext cx="4289816" cy="440438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69" y="1484784"/>
            <a:ext cx="4792466" cy="935731"/>
          </a:xfrm>
        </p:spPr>
        <p:txBody>
          <a:bodyPr/>
          <a:lstStyle/>
          <a:p>
            <a:pPr defTabSz="914400"/>
            <a:r>
              <a:rPr lang="en-US" sz="4400" spc="1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AT A GLANCE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681A3C-963B-8244-80B4-AED94BB61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72" y="638315"/>
            <a:ext cx="3562400" cy="5343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D91CFA4-45E2-8543-85E8-5C1D0E0516C3}"/>
              </a:ext>
            </a:extLst>
          </p:cNvPr>
          <p:cNvSpPr txBox="1">
            <a:spLocks/>
          </p:cNvSpPr>
          <p:nvPr/>
        </p:nvSpPr>
        <p:spPr>
          <a:xfrm>
            <a:off x="477788" y="5733256"/>
            <a:ext cx="3024336" cy="57569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126" rtl="0" eaLnBrk="1" latinLnBrk="0" hangingPunct="1">
              <a:lnSpc>
                <a:spcPts val="4999"/>
              </a:lnSpc>
              <a:spcBef>
                <a:spcPct val="0"/>
              </a:spcBef>
              <a:buNone/>
              <a:defRPr lang="en-ZA" sz="4399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l-GR" sz="2800" spc="1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202</a:t>
            </a:r>
            <a:r>
              <a:rPr lang="en-US" sz="2800" spc="1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4948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FFAA8-A12B-AFD0-8DE8-5A4A04A62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7FB6DE8-32E7-84EB-2D47-83D59ED46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8" y="98756"/>
            <a:ext cx="6912768" cy="719721"/>
          </a:xfrm>
        </p:spPr>
        <p:txBody>
          <a:bodyPr>
            <a:normAutofit/>
          </a:bodyPr>
          <a:lstStyle/>
          <a:p>
            <a:r>
              <a:rPr lang="en-US" b="1" dirty="0"/>
              <a:t>NousFleet </a:t>
            </a:r>
            <a:r>
              <a:rPr lang="el-GR" b="1" dirty="0"/>
              <a:t>Vessel Inspection </a:t>
            </a:r>
            <a:endParaRPr lang="x-none" b="1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61FE18C-BE79-1898-7DFE-67435E44D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64" y="823808"/>
            <a:ext cx="11233248" cy="5935435"/>
          </a:xfrm>
        </p:spPr>
        <p:txBody>
          <a:bodyPr>
            <a:normAutofit/>
          </a:bodyPr>
          <a:lstStyle/>
          <a:p>
            <a:pPr lvl="0"/>
            <a:endParaRPr lang="el-GR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 Web 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εφαρμογή παρακολουθεί πλήρως τις διαδικασίες και το κύκλωμα επιθεώρησης πλοίων, τους επιθεωρητές, τα (κεφάλαια) επιθεώρησης τα οποία περιλαμβάνουν ερωτήσεις (Vessel Inspection Questionnaire - VIQ) επί της λειτουργίας των πλοίων, και τη διαδικασία συμπλήρωσης τους και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Reporting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1775" lvl="1" indent="0">
              <a:lnSpc>
                <a:spcPct val="150000"/>
              </a:lnSpc>
              <a:buNone/>
            </a:pP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Διαχείριση Πλοίων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Διαχείριση Ναυτιλιακών Εταιρειών</a:t>
            </a: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Διαχείριση Πρακτόρων</a:t>
            </a:r>
            <a:endParaRPr lang="el-GR" sz="2500" dirty="0"/>
          </a:p>
          <a:p>
            <a:pPr lvl="1">
              <a:lnSpc>
                <a:spcPct val="150000"/>
              </a:lnSpc>
            </a:pPr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Διαχείριση Κεφαλαίων Επιθεώρησης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Διαχείριση Επιθεωρήσεων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(Vetting, 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 Vetting</a:t>
            </a:r>
            <a:r>
              <a:rPr lang="el-GR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x-none" sz="2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E076E-2122-4C28-0810-6B5D89CBE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708" y="339945"/>
            <a:ext cx="3190213" cy="47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5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78F4E4-97BD-6747-879C-20138D863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708" y="339945"/>
            <a:ext cx="3190213" cy="478532"/>
          </a:xfrm>
          <a:prstGeom prst="rect">
            <a:avLst/>
          </a:prstGeom>
        </p:spPr>
      </p:pic>
      <p:pic>
        <p:nvPicPr>
          <p:cNvPr id="7" name="Picture 6" descr="Image">
            <a:extLst>
              <a:ext uri="{FF2B5EF4-FFF2-40B4-BE49-F238E27FC236}">
                <a16:creationId xmlns:a16="http://schemas.microsoft.com/office/drawing/2014/main" id="{696D59FD-14F6-4A30-9F62-437112DD6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2312177"/>
            <a:ext cx="3456384" cy="27834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2946EE3E-45FA-633C-E1A9-D8489BC68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37" y="542252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R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22CE531-5804-75F5-2F6C-1E662CCFC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068" y="532745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R"/>
          </a:p>
        </p:txBody>
      </p:sp>
      <p:pic>
        <p:nvPicPr>
          <p:cNvPr id="1027" name="Google Shape;55;p13" descr="Logo, company name&#10;&#10;Description automatically generated">
            <a:extLst>
              <a:ext uri="{FF2B5EF4-FFF2-40B4-BE49-F238E27FC236}">
                <a16:creationId xmlns:a16="http://schemas.microsoft.com/office/drawing/2014/main" id="{4ACC57E5-0E2A-1F5E-67AB-B8090DC8B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14" y="367386"/>
            <a:ext cx="17716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7C41C0C5-CA81-8337-202A-042466005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1" y="294564"/>
            <a:ext cx="51970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GR" sz="2400" b="1" dirty="0"/>
              <a:t>Smart Asset Management  / Smart Facility Management 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58440F9-96BD-D144-EB73-B5E2E494A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156" y="1605302"/>
            <a:ext cx="8158765" cy="489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n-GR" sz="1500" dirty="0"/>
              <a:t>Το </a:t>
            </a:r>
            <a:r>
              <a:rPr lang="en-US" altLang="en-GR" sz="1500" dirty="0"/>
              <a:t>SAM </a:t>
            </a:r>
            <a:r>
              <a:rPr lang="el-GR" altLang="en-GR" sz="1500" dirty="0"/>
              <a:t> είναι ένα συνεργατικό έργο μεταξύ των εταιρειών </a:t>
            </a:r>
            <a:r>
              <a:rPr lang="en-US" altLang="en-GR" sz="1500" dirty="0"/>
              <a:t>Yodiwo </a:t>
            </a:r>
            <a:r>
              <a:rPr lang="el-GR" altLang="en-GR" sz="1500" dirty="0"/>
              <a:t>και </a:t>
            </a:r>
            <a:r>
              <a:rPr lang="en-US" altLang="en-GR" sz="1500" dirty="0"/>
              <a:t>Nouspratit </a:t>
            </a:r>
            <a:r>
              <a:rPr lang="el-GR" altLang="en-GR" sz="1500" dirty="0"/>
              <a:t>που αποσκοπεί στην αναβάθμιση ενός συστήματος ΕΑΜ μέσω της συνένωσής του με μια </a:t>
            </a:r>
            <a:r>
              <a:rPr lang="en-US" altLang="en-GR" sz="1500" dirty="0"/>
              <a:t>IoT </a:t>
            </a:r>
            <a:r>
              <a:rPr lang="el-GR" altLang="en-GR" sz="1500" dirty="0"/>
              <a:t>πλατφόρμα Ολοκληρωμένης Διαχείρισης Εργασιακού Περιβάλλοντος (</a:t>
            </a:r>
            <a:r>
              <a:rPr lang="en-US" altLang="en-GR" sz="1500" dirty="0"/>
              <a:t>Integrated Workplace Management System</a:t>
            </a:r>
            <a:r>
              <a:rPr lang="el-GR" altLang="en-GR" sz="1500" dirty="0"/>
              <a:t> – </a:t>
            </a:r>
            <a:r>
              <a:rPr lang="en-US" altLang="en-GR" sz="1500" dirty="0"/>
              <a:t>IWMS</a:t>
            </a:r>
            <a:r>
              <a:rPr lang="el-GR" altLang="en-GR" sz="1500" dirty="0"/>
              <a:t>). </a:t>
            </a:r>
            <a:r>
              <a:rPr lang="en-US" altLang="en-GR" sz="1500" dirty="0"/>
              <a:t>To IWMS </a:t>
            </a:r>
            <a:r>
              <a:rPr lang="el-GR" altLang="en-GR" sz="1500" dirty="0"/>
              <a:t>σύστημα θα τροφοδοτήσει το ΕΑΜ λογισμικό με δεδομένα πραγματικού χρόνου καθώς και ιστορικά στοιχεία που προέρχονται από την συνδυαστική ανάλυση, με χρήση </a:t>
            </a:r>
            <a:r>
              <a:rPr lang="en-US" altLang="en-GR" sz="1500" dirty="0"/>
              <a:t>AI</a:t>
            </a:r>
            <a:r>
              <a:rPr lang="el-GR" altLang="en-GR" sz="1500" dirty="0"/>
              <a:t>/</a:t>
            </a:r>
            <a:r>
              <a:rPr lang="en-US" altLang="en-GR" sz="1500" dirty="0"/>
              <a:t>ML </a:t>
            </a:r>
            <a:r>
              <a:rPr lang="el-GR" altLang="en-GR" sz="1500" dirty="0"/>
              <a:t>και </a:t>
            </a:r>
            <a:r>
              <a:rPr lang="en-US" altLang="en-GR" sz="1500" dirty="0"/>
              <a:t>Data Analytics</a:t>
            </a:r>
            <a:r>
              <a:rPr lang="el-GR" altLang="en-GR" sz="1500" dirty="0"/>
              <a:t>, πληροφοριών από διάφορα τρίτα συστήματα (</a:t>
            </a:r>
            <a:r>
              <a:rPr lang="en-US" altLang="en-GR" sz="1500" dirty="0"/>
              <a:t>ERPs</a:t>
            </a:r>
            <a:r>
              <a:rPr lang="el-GR" altLang="en-GR" sz="1500" dirty="0"/>
              <a:t>, υπηρεσίες </a:t>
            </a:r>
            <a:r>
              <a:rPr lang="en-US" altLang="en-GR" sz="1500" dirty="0"/>
              <a:t>Internet</a:t>
            </a:r>
            <a:r>
              <a:rPr lang="el-GR" altLang="en-GR" sz="1500" dirty="0"/>
              <a:t>). 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n-GR" sz="1500" dirty="0"/>
              <a:t>Το ΕΑΜ της </a:t>
            </a:r>
            <a:r>
              <a:rPr lang="en-US" altLang="en-GR" sz="1500" dirty="0"/>
              <a:t>NousPratIT </a:t>
            </a:r>
            <a:r>
              <a:rPr lang="el-GR" altLang="en-GR" sz="1500" dirty="0"/>
              <a:t>διαχειρίζεται περίπλοκα πλάνα εργασιών προληπτικής συντήρησης για το σύνολο των παγίων, την ανάθεση  εργασιών  προγραμματισμένων και έκτακτων σε εσωτερικούς ή εξωτερικούς τεχνικούς, καθώς και εμπειρικούς κανόνες αυτοματοποιημένων </a:t>
            </a:r>
            <a:r>
              <a:rPr lang="el-GR" altLang="en-GR" sz="1500" dirty="0" err="1"/>
              <a:t>alerts</a:t>
            </a:r>
            <a:r>
              <a:rPr lang="el-GR" altLang="en-GR" sz="1500" dirty="0"/>
              <a:t> για τις συνδεδεμένες συσκευές μέσω της χρήσης αισθητήρων, τους τύπους μετρήσεων σε κάθε κομμάτι τεχνικού εξοπλισμού που παρακολουθείται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GR" sz="15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GR" sz="15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7C589C5-6088-3845-E0F5-31B120100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1964" y="108608"/>
            <a:ext cx="54006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GR" sz="11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kumimoji="0" lang="el-GR" altLang="en-GR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216"/>
            <a:ext cx="9036495" cy="671736"/>
          </a:xfrm>
        </p:spPr>
        <p:txBody>
          <a:bodyPr/>
          <a:lstStyle/>
          <a:p>
            <a:r>
              <a:rPr lang="en-US" dirty="0"/>
              <a:t>Quality Assurance Department (QA)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55" y="908721"/>
            <a:ext cx="11999069" cy="578503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l-GR" dirty="0"/>
              <a:t>Η ομάδα διασφάλισης ποιότητας της εταιρείας μας δουλεύει κυρίως παρέχοντας υπηρεσίες σε πελάτες </a:t>
            </a:r>
            <a:r>
              <a:rPr lang="en-US" dirty="0"/>
              <a:t>Gaming </a:t>
            </a:r>
            <a:r>
              <a:rPr lang="el-GR" dirty="0"/>
              <a:t>και </a:t>
            </a:r>
            <a:r>
              <a:rPr lang="en-US" dirty="0"/>
              <a:t>Lottery </a:t>
            </a:r>
            <a:r>
              <a:rPr lang="el-GR" dirty="0"/>
              <a:t>Η ομάδα μας είναι υπεύθυνη για:</a:t>
            </a:r>
          </a:p>
          <a:p>
            <a:pPr>
              <a:lnSpc>
                <a:spcPct val="160000"/>
              </a:lnSpc>
            </a:pPr>
            <a:r>
              <a:rPr lang="el-GR" dirty="0"/>
              <a:t>Ενδελεχές και σε βάθος </a:t>
            </a:r>
            <a:r>
              <a:rPr lang="en-US" dirty="0"/>
              <a:t>testing </a:t>
            </a:r>
            <a:r>
              <a:rPr lang="el-GR" dirty="0"/>
              <a:t>των εφαρμογών για την ανακάλυψη προβλημάτων </a:t>
            </a:r>
            <a:r>
              <a:rPr lang="en-US" dirty="0"/>
              <a:t>(bugs) </a:t>
            </a:r>
            <a:r>
              <a:rPr lang="el-GR" dirty="0"/>
              <a:t>και αναφορά τους στο </a:t>
            </a:r>
            <a:r>
              <a:rPr lang="en-US" dirty="0"/>
              <a:t>development </a:t>
            </a:r>
            <a:r>
              <a:rPr lang="el-GR" dirty="0"/>
              <a:t>τμήμα</a:t>
            </a:r>
          </a:p>
          <a:p>
            <a:pPr>
              <a:lnSpc>
                <a:spcPct val="160000"/>
              </a:lnSpc>
            </a:pPr>
            <a:r>
              <a:rPr lang="el-GR" dirty="0"/>
              <a:t>Διασφάλιση της ποιότητας βάσει των προδιαγεγραμμένων απαιτήσεων του πελάτη</a:t>
            </a:r>
          </a:p>
          <a:p>
            <a:pPr>
              <a:lnSpc>
                <a:spcPct val="160000"/>
              </a:lnSpc>
            </a:pPr>
            <a:r>
              <a:rPr lang="el-GR" dirty="0"/>
              <a:t>Συμμετοχή σε όλες τις φάσεις του έργου ώστε να εξασφαλιστεί η ομαλή λειτουργία και επικοινωνία μεταξύ των τμημάτων</a:t>
            </a:r>
          </a:p>
          <a:p>
            <a:pPr>
              <a:lnSpc>
                <a:spcPct val="160000"/>
              </a:lnSpc>
            </a:pPr>
            <a:r>
              <a:rPr lang="el-GR" dirty="0"/>
              <a:t>Εξαγωγή αναφορών ώστε να είναι δυνατή η παρακολουθηση</a:t>
            </a:r>
            <a:r>
              <a:rPr lang="en-US" dirty="0"/>
              <a:t> </a:t>
            </a:r>
            <a:r>
              <a:rPr lang="el-GR" dirty="0"/>
              <a:t>της πορείας κάθε φάσης του έργου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l-GR" dirty="0"/>
              <a:t>Τα έργα τα οποία υποστηρίζουμε αφορούν </a:t>
            </a:r>
            <a:r>
              <a:rPr lang="en-US" dirty="0"/>
              <a:t>project </a:t>
            </a:r>
            <a:r>
              <a:rPr lang="el-GR" dirty="0"/>
              <a:t>σε Ευρωπη, Αμερική και Ασία</a:t>
            </a:r>
            <a:endParaRPr lang="el-GR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E28C9-BF57-BC43-98BF-73A733A3F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165" y="164245"/>
            <a:ext cx="3190213" cy="47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3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39904" y="218909"/>
            <a:ext cx="6912768" cy="824709"/>
          </a:xfrm>
        </p:spPr>
        <p:txBody>
          <a:bodyPr>
            <a:normAutofit/>
          </a:bodyPr>
          <a:lstStyle/>
          <a:p>
            <a:r>
              <a:rPr lang="el-GR" b="1" dirty="0"/>
              <a:t>Που απευθυνόμαστε</a:t>
            </a:r>
            <a:endParaRPr lang="x-none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074888"/>
            <a:ext cx="11233248" cy="5256584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50000"/>
              </a:lnSpc>
            </a:pPr>
            <a:r>
              <a:rPr lang="x-none" sz="2800"/>
              <a:t>Εγκαταστάσεις </a:t>
            </a:r>
            <a:r>
              <a:rPr lang="x-none" sz="2800" dirty="0"/>
              <a:t>που </a:t>
            </a:r>
            <a:r>
              <a:rPr lang="x-none" sz="2800"/>
              <a:t>η διαχείρ</a:t>
            </a:r>
            <a:r>
              <a:rPr lang="el-GR" sz="2800" dirty="0"/>
              <a:t>ι</a:t>
            </a:r>
            <a:r>
              <a:rPr lang="x-none" sz="2800"/>
              <a:t>ση </a:t>
            </a:r>
            <a:r>
              <a:rPr lang="x-none" sz="2800" dirty="0"/>
              <a:t>της περιουσίας, των εγκαταστάσεων , οι διαδικασίες συντήρησης είνα πολύ σημαντικές και αναγκαίες για τη λειτουργία και ανάπτυξη τους </a:t>
            </a:r>
          </a:p>
          <a:p>
            <a:pPr lvl="0">
              <a:lnSpc>
                <a:spcPct val="150000"/>
              </a:lnSpc>
            </a:pPr>
            <a:r>
              <a:rPr lang="x-none" sz="2800" dirty="0"/>
              <a:t>Βιομηχανίες, Κατασκευαστικές</a:t>
            </a:r>
            <a:r>
              <a:rPr lang="el-GR" sz="2800" dirty="0"/>
              <a:t> εταιρείες , Τεχνικές Εταιρείες, Τράπεζες</a:t>
            </a:r>
            <a:endParaRPr lang="en-US" sz="2800" dirty="0"/>
          </a:p>
          <a:p>
            <a:pPr lvl="0">
              <a:lnSpc>
                <a:spcPct val="150000"/>
              </a:lnSpc>
            </a:pPr>
            <a:r>
              <a:rPr lang="el-GR" sz="2800" dirty="0"/>
              <a:t>Εταιρείες Διαμεταφορών</a:t>
            </a:r>
            <a:endParaRPr lang="x-none" sz="2800" dirty="0"/>
          </a:p>
          <a:p>
            <a:pPr lvl="0">
              <a:lnSpc>
                <a:spcPct val="150000"/>
              </a:lnSpc>
            </a:pPr>
            <a:r>
              <a:rPr lang="en-US" sz="2800" dirty="0"/>
              <a:t>E</a:t>
            </a:r>
            <a:r>
              <a:rPr lang="x-none" sz="2800" dirty="0"/>
              <a:t>ταιρείες παροχής </a:t>
            </a:r>
            <a:r>
              <a:rPr lang="x-none" sz="2800"/>
              <a:t>υπηρεσιώ</a:t>
            </a:r>
            <a:r>
              <a:rPr lang="el-GR" sz="2800" dirty="0"/>
              <a:t>ν</a:t>
            </a:r>
            <a:r>
              <a:rPr lang="en-US" sz="2800" dirty="0"/>
              <a:t> </a:t>
            </a:r>
            <a:r>
              <a:rPr lang="el-GR" sz="2800" dirty="0"/>
              <a:t>και εμπορικές εταιρείες</a:t>
            </a:r>
            <a:endParaRPr lang="x-none" sz="2800" dirty="0"/>
          </a:p>
          <a:p>
            <a:pPr lvl="0">
              <a:lnSpc>
                <a:spcPct val="150000"/>
              </a:lnSpc>
            </a:pPr>
            <a:r>
              <a:rPr lang="el-GR" sz="2800" dirty="0"/>
              <a:t>Δήμοι , Περιφέρειες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Εταιρείες </a:t>
            </a:r>
            <a:r>
              <a:rPr lang="en-US" sz="2800" dirty="0"/>
              <a:t>Gaming and Lottery </a:t>
            </a:r>
            <a:endParaRPr lang="x-none" sz="2800"/>
          </a:p>
          <a:p>
            <a:pPr marL="0" indent="0">
              <a:buNone/>
            </a:pPr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3CFC67-279A-1A4E-815F-8745471AD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708" y="339945"/>
            <a:ext cx="3190213" cy="47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0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6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DDABB1-5E6B-4365-AD9E-DDCE7E972742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7530160-A714-49C8-85A0-932553905B40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noProof="1"/>
              <a:t>Yiannis Michaleas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2CA365-4170-41B8-B4B3-7A2FA6DBD7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/>
        <p:txBody>
          <a:bodyPr/>
          <a:lstStyle/>
          <a:p>
            <a:r>
              <a:rPr lang="en-US" dirty="0"/>
              <a:t>+30 6936 681127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739431-ADAD-416E-818C-4B616D2870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/>
        <p:txBody>
          <a:bodyPr/>
          <a:lstStyle/>
          <a:p>
            <a:r>
              <a:rPr lang="en-US" sz="1800" b="1" dirty="0">
                <a:solidFill>
                  <a:srgbClr val="239DDB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sales@nouspratit.gr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58B848-99A6-4681-9D22-50069C0BDE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r>
              <a:rPr lang="en-US" dirty="0"/>
              <a:t>www.nouspratit.gr</a:t>
            </a:r>
          </a:p>
        </p:txBody>
      </p:sp>
      <p:pic>
        <p:nvPicPr>
          <p:cNvPr id="12" name="Graphic 11" descr="User" title="Icon - Presenter Name">
            <a:extLst>
              <a:ext uri="{FF2B5EF4-FFF2-40B4-BE49-F238E27FC236}">
                <a16:creationId xmlns:a16="http://schemas.microsoft.com/office/drawing/2014/main" id="{3FD34FCD-807B-4BBC-8AFE-2162CCE29B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11298521" y="3884693"/>
            <a:ext cx="218843" cy="218843"/>
          </a:xfrm>
          <a:prstGeom prst="rect">
            <a:avLst/>
          </a:prstGeom>
        </p:spPr>
      </p:pic>
      <p:pic>
        <p:nvPicPr>
          <p:cNvPr id="14" name="Graphic 13" descr="Smart Phone" title="Icon - Presenter Phone Number">
            <a:extLst>
              <a:ext uri="{FF2B5EF4-FFF2-40B4-BE49-F238E27FC236}">
                <a16:creationId xmlns:a16="http://schemas.microsoft.com/office/drawing/2014/main" id="{E51263B5-564A-401A-810D-0896F97EF0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gray">
          <a:xfrm>
            <a:off x="11298521" y="4293347"/>
            <a:ext cx="218843" cy="218843"/>
          </a:xfrm>
          <a:prstGeom prst="rect">
            <a:avLst/>
          </a:prstGeom>
        </p:spPr>
      </p:pic>
      <p:pic>
        <p:nvPicPr>
          <p:cNvPr id="13" name="Graphic 12" descr="Envelope" title="Icon Presenter Email">
            <a:extLst>
              <a:ext uri="{FF2B5EF4-FFF2-40B4-BE49-F238E27FC236}">
                <a16:creationId xmlns:a16="http://schemas.microsoft.com/office/drawing/2014/main" id="{A24A1417-AE3F-44AE-98EB-3E6ADA1E20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1298521" y="4660969"/>
            <a:ext cx="218843" cy="218843"/>
          </a:xfrm>
          <a:prstGeom prst="rect">
            <a:avLst/>
          </a:prstGeom>
        </p:spPr>
      </p:pic>
      <p:pic>
        <p:nvPicPr>
          <p:cNvPr id="15" name="Graphic 14" descr="Link">
            <a:extLst>
              <a:ext uri="{FF2B5EF4-FFF2-40B4-BE49-F238E27FC236}">
                <a16:creationId xmlns:a16="http://schemas.microsoft.com/office/drawing/2014/main" id="{0161B5EF-405A-4DEA-8E00-0A6A7B71F7B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 bwMode="gray">
          <a:xfrm>
            <a:off x="11281667" y="5028591"/>
            <a:ext cx="244722" cy="24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0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9768"/>
            <a:ext cx="6912768" cy="721009"/>
          </a:xfrm>
        </p:spPr>
        <p:txBody>
          <a:bodyPr/>
          <a:lstStyle/>
          <a:p>
            <a:r>
              <a:rPr lang="x-none" b="1" dirty="0"/>
              <a:t>Εταιρικός Στόχος</a:t>
            </a:r>
            <a:endParaRPr lang="x-none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79061" y="1047056"/>
            <a:ext cx="11597852" cy="555869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x-none" sz="3100" dirty="0"/>
              <a:t>Η εταιρεία μας δημιουργεί </a:t>
            </a:r>
            <a:r>
              <a:rPr lang="el-GR" sz="3100" dirty="0"/>
              <a:t>χρήσιμες και </a:t>
            </a:r>
            <a:r>
              <a:rPr lang="x-none" sz="3100" dirty="0"/>
              <a:t>καινοτόμες επιχειρηματικές λύσεις πληροφορικής</a:t>
            </a:r>
            <a:r>
              <a:rPr lang="el-GR" sz="3100" dirty="0"/>
              <a:t> και μεταφέρει Χαμόγελο και Αξιοπιστία , τόσο εντός  της εταιρείας όσο και εκτός, σε επιχειρήσεις και Οργανισμούς σε Ελλάδα και Εξωτερικό.</a:t>
            </a:r>
            <a:endParaRPr lang="en-US" sz="3100" dirty="0"/>
          </a:p>
          <a:p>
            <a:pPr marL="0" indent="0">
              <a:lnSpc>
                <a:spcPct val="170000"/>
              </a:lnSpc>
              <a:buNone/>
            </a:pPr>
            <a:r>
              <a:rPr lang="el-GR" sz="4000" dirty="0"/>
              <a:t>Στόχος μας</a:t>
            </a:r>
            <a:endParaRPr lang="x-none" sz="4000" dirty="0"/>
          </a:p>
          <a:p>
            <a:pPr lvl="0">
              <a:lnSpc>
                <a:spcPct val="170000"/>
              </a:lnSpc>
            </a:pPr>
            <a:r>
              <a:rPr lang="el-GR" sz="3100" dirty="0"/>
              <a:t>Να αποδειχθούμε ένας </a:t>
            </a:r>
            <a:r>
              <a:rPr lang="el-GR" sz="3100" u="sng" dirty="0"/>
              <a:t>πολύτιμος και σημαντικός συνεργάτης </a:t>
            </a:r>
            <a:r>
              <a:rPr lang="el-GR" sz="3100" dirty="0"/>
              <a:t>, Επιχειρήσεων  και Οργανισμών στο τομέα της Μηχανογραφικής Υποστήριξης, της Οργάνωσης και της Καινοτομίας.</a:t>
            </a:r>
            <a:endParaRPr lang="x-none" sz="3100" dirty="0"/>
          </a:p>
          <a:p>
            <a:pPr>
              <a:lnSpc>
                <a:spcPct val="170000"/>
              </a:lnSpc>
            </a:pPr>
            <a:r>
              <a:rPr lang="el-GR" sz="3100" dirty="0"/>
              <a:t>Να προσφέρουμε και υποστηρίζουμε  συγκεκριμένες κάθετες χρήσιμες επιχειρηματικές λύσεις, δική της ανάπτυξης,  συνδεδεμένες με άλλες υπάρχουσες εφαρμογές και συστήματα.</a:t>
            </a:r>
            <a:endParaRPr lang="en-US" sz="3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227578-3FB8-BB4E-B1D5-A594F7BD6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00" y="252245"/>
            <a:ext cx="3190213" cy="47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7748" y="98756"/>
            <a:ext cx="6912768" cy="719721"/>
          </a:xfrm>
        </p:spPr>
        <p:txBody>
          <a:bodyPr>
            <a:normAutofit/>
          </a:bodyPr>
          <a:lstStyle/>
          <a:p>
            <a:r>
              <a:rPr lang="x-none" b="1"/>
              <a:t>Solution</a:t>
            </a:r>
            <a:r>
              <a:rPr lang="en-US" b="1" dirty="0"/>
              <a:t>s</a:t>
            </a:r>
            <a:r>
              <a:rPr lang="x-none" b="1"/>
              <a:t> &amp; Product</a:t>
            </a:r>
            <a:r>
              <a:rPr lang="en-US" b="1" dirty="0"/>
              <a:t>s</a:t>
            </a:r>
            <a:endParaRPr lang="x-none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1764" y="823808"/>
            <a:ext cx="11233248" cy="5935435"/>
          </a:xfrm>
        </p:spPr>
        <p:txBody>
          <a:bodyPr>
            <a:normAutofit fontScale="92500" lnSpcReduction="20000"/>
          </a:bodyPr>
          <a:lstStyle/>
          <a:p>
            <a:pPr lvl="0"/>
            <a:endParaRPr lang="el-GR" dirty="0"/>
          </a:p>
          <a:p>
            <a:pPr lvl="0"/>
            <a:r>
              <a:rPr lang="x-none" sz="2800"/>
              <a:t>Προϊόντα </a:t>
            </a:r>
            <a:r>
              <a:rPr lang="x-none" sz="2800" dirty="0"/>
              <a:t>μας</a:t>
            </a:r>
            <a:r>
              <a:rPr lang="el-GR" sz="2800" dirty="0"/>
              <a:t> / Υπηρεσίες μας </a:t>
            </a:r>
            <a:r>
              <a:rPr lang="x-none" sz="2800" dirty="0"/>
              <a:t> </a:t>
            </a:r>
            <a:r>
              <a:rPr lang="x-none" sz="2800"/>
              <a:t>: </a:t>
            </a:r>
            <a:endParaRPr lang="x-none" sz="2800" dirty="0"/>
          </a:p>
          <a:p>
            <a:pPr lvl="1">
              <a:lnSpc>
                <a:spcPct val="150000"/>
              </a:lnSpc>
            </a:pPr>
            <a:r>
              <a:rPr lang="x-none" sz="2500"/>
              <a:t>NousPratIT Synapsis Engine (Πλατφόρμα Ανάπτυξης Εφαρμογών) </a:t>
            </a:r>
            <a:endParaRPr lang="el-GR" sz="2500" dirty="0"/>
          </a:p>
          <a:p>
            <a:pPr lvl="1">
              <a:lnSpc>
                <a:spcPct val="150000"/>
              </a:lnSpc>
            </a:pPr>
            <a:r>
              <a:rPr lang="el-GR" sz="2500" dirty="0"/>
              <a:t>N</a:t>
            </a:r>
            <a:r>
              <a:rPr lang="en-US" sz="2500" dirty="0" err="1"/>
              <a:t>ouspratIT</a:t>
            </a:r>
            <a:r>
              <a:rPr lang="en-US" sz="2500" dirty="0"/>
              <a:t> </a:t>
            </a:r>
            <a:r>
              <a:rPr lang="x-none" sz="2500"/>
              <a:t> </a:t>
            </a:r>
            <a:r>
              <a:rPr lang="x-none" sz="2500" dirty="0"/>
              <a:t>Asset management  </a:t>
            </a:r>
            <a:r>
              <a:rPr lang="en-US" sz="2500" dirty="0"/>
              <a:t>and Work </a:t>
            </a:r>
            <a:r>
              <a:rPr lang="x-none" sz="2500"/>
              <a:t>Management </a:t>
            </a:r>
            <a:endParaRPr lang="el-GR" sz="2500" dirty="0"/>
          </a:p>
          <a:p>
            <a:pPr lvl="1">
              <a:lnSpc>
                <a:spcPct val="150000"/>
              </a:lnSpc>
            </a:pPr>
            <a:r>
              <a:rPr lang="en-US" sz="2500" dirty="0"/>
              <a:t>e</a:t>
            </a:r>
            <a:r>
              <a:rPr lang="en-GB" sz="2500" dirty="0"/>
              <a:t>Cargo.Cloud  </a:t>
            </a:r>
          </a:p>
          <a:p>
            <a:pPr lvl="1">
              <a:lnSpc>
                <a:spcPct val="150000"/>
              </a:lnSpc>
            </a:pPr>
            <a:r>
              <a:rPr lang="el-GR" sz="2500" dirty="0"/>
              <a:t>N</a:t>
            </a:r>
            <a:r>
              <a:rPr lang="en-US" sz="2500" dirty="0"/>
              <a:t>ousFleet </a:t>
            </a:r>
            <a:r>
              <a:rPr lang="x-none" sz="2500"/>
              <a:t> Asset management  </a:t>
            </a:r>
            <a:r>
              <a:rPr lang="en-US" sz="2500" dirty="0"/>
              <a:t>and Work </a:t>
            </a:r>
            <a:r>
              <a:rPr lang="x-none" sz="2500"/>
              <a:t>Management </a:t>
            </a:r>
            <a:endParaRPr lang="en-US" sz="2500" dirty="0"/>
          </a:p>
          <a:p>
            <a:pPr lvl="1">
              <a:lnSpc>
                <a:spcPct val="150000"/>
              </a:lnSpc>
            </a:pPr>
            <a:r>
              <a:rPr lang="en-US" sz="2500" dirty="0"/>
              <a:t>NousAppartment Work </a:t>
            </a:r>
            <a:r>
              <a:rPr lang="x-none" sz="2500"/>
              <a:t>Management</a:t>
            </a:r>
            <a:r>
              <a:rPr lang="en-US" sz="2500" dirty="0"/>
              <a:t> </a:t>
            </a:r>
            <a:endParaRPr lang="el-GR" sz="2500" dirty="0"/>
          </a:p>
          <a:p>
            <a:pPr lvl="1">
              <a:lnSpc>
                <a:spcPct val="150000"/>
              </a:lnSpc>
            </a:pPr>
            <a:r>
              <a:rPr lang="x-none" sz="2500"/>
              <a:t>Entersoft </a:t>
            </a:r>
            <a:r>
              <a:rPr lang="el-GR" sz="2500" dirty="0"/>
              <a:t>/ </a:t>
            </a:r>
            <a:r>
              <a:rPr lang="x-none" sz="2500"/>
              <a:t>Softone ERP Consulting </a:t>
            </a:r>
            <a:r>
              <a:rPr lang="x-none" sz="2500" dirty="0"/>
              <a:t>Services </a:t>
            </a:r>
          </a:p>
          <a:p>
            <a:pPr lvl="1">
              <a:lnSpc>
                <a:spcPct val="150000"/>
              </a:lnSpc>
            </a:pPr>
            <a:r>
              <a:rPr lang="el-GR" sz="2500" dirty="0"/>
              <a:t> Q</a:t>
            </a:r>
            <a:r>
              <a:rPr lang="en-US" sz="2500" dirty="0"/>
              <a:t>A Testing </a:t>
            </a:r>
            <a:r>
              <a:rPr lang="x-none" sz="2500"/>
              <a:t>Services</a:t>
            </a:r>
            <a:endParaRPr lang="en-US" sz="2500" dirty="0"/>
          </a:p>
          <a:p>
            <a:pPr lvl="1">
              <a:lnSpc>
                <a:spcPct val="150000"/>
              </a:lnSpc>
            </a:pPr>
            <a:r>
              <a:rPr lang="en-US" sz="2500" dirty="0"/>
              <a:t>Development Services</a:t>
            </a:r>
          </a:p>
          <a:p>
            <a:pPr lvl="1">
              <a:lnSpc>
                <a:spcPct val="150000"/>
              </a:lnSpc>
            </a:pPr>
            <a:endParaRPr lang="el-GR" sz="2500" dirty="0"/>
          </a:p>
          <a:p>
            <a:pPr lvl="1">
              <a:lnSpc>
                <a:spcPct val="150000"/>
              </a:lnSpc>
            </a:pPr>
            <a:endParaRPr lang="x-none" sz="2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78F4E4-97BD-6747-879C-20138D863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708" y="339945"/>
            <a:ext cx="3190213" cy="47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9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9345" y="0"/>
            <a:ext cx="6912768" cy="818477"/>
          </a:xfrm>
        </p:spPr>
        <p:txBody>
          <a:bodyPr>
            <a:normAutofit/>
          </a:bodyPr>
          <a:lstStyle/>
          <a:p>
            <a:r>
              <a:rPr lang="el-GR" b="1" dirty="0"/>
              <a:t>Συγκριτικά Πλεονεκτήματα </a:t>
            </a:r>
            <a:endParaRPr lang="x-none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1763" y="818477"/>
            <a:ext cx="11687157" cy="592289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l-GR" sz="2800" b="1" dirty="0"/>
              <a:t> </a:t>
            </a:r>
            <a:endParaRPr lang="x-none" sz="2800" dirty="0"/>
          </a:p>
          <a:p>
            <a:pPr>
              <a:lnSpc>
                <a:spcPct val="150000"/>
              </a:lnSpc>
            </a:pPr>
            <a:r>
              <a:rPr lang="el-GR" sz="5100" dirty="0"/>
              <a:t>Δημιουργούμε μια δική μας</a:t>
            </a:r>
            <a:r>
              <a:rPr lang="en-US" sz="5100" dirty="0"/>
              <a:t>, modular </a:t>
            </a:r>
            <a:r>
              <a:rPr lang="el-GR" sz="5100" dirty="0"/>
              <a:t>τεχνολογική πλατφόρμα ανάπτυξης </a:t>
            </a:r>
            <a:r>
              <a:rPr lang="en-US" sz="5100" dirty="0"/>
              <a:t>cloud </a:t>
            </a:r>
            <a:r>
              <a:rPr lang="el-GR" sz="5100" dirty="0"/>
              <a:t>εφαρμογών (</a:t>
            </a:r>
            <a:r>
              <a:rPr lang="x-none" sz="5100"/>
              <a:t>Synapsis Engine </a:t>
            </a:r>
            <a:r>
              <a:rPr lang="el-GR" sz="5100" dirty="0"/>
              <a:t>) σε τεχνολογίες αιχμής της </a:t>
            </a:r>
            <a:r>
              <a:rPr lang="en-US" sz="5100" dirty="0"/>
              <a:t>Microsoft. (.NET 8, .NET MAUI).</a:t>
            </a:r>
            <a:endParaRPr lang="x-none" sz="5100" dirty="0"/>
          </a:p>
          <a:p>
            <a:pPr lvl="0">
              <a:lnSpc>
                <a:spcPct val="150000"/>
              </a:lnSpc>
            </a:pPr>
            <a:r>
              <a:rPr lang="el-GR" sz="5100" dirty="0"/>
              <a:t>Δημιουργούμε Καινοτόμες Λύσεις στους τομείς του </a:t>
            </a:r>
            <a:r>
              <a:rPr lang="en-US" sz="5100" dirty="0"/>
              <a:t>Asset Management </a:t>
            </a:r>
            <a:r>
              <a:rPr lang="el-GR" sz="5100" dirty="0"/>
              <a:t>και </a:t>
            </a:r>
            <a:r>
              <a:rPr lang="en-US" sz="5100" dirty="0"/>
              <a:t>Work Order Management, </a:t>
            </a:r>
            <a:r>
              <a:rPr lang="el-GR" sz="5100" dirty="0"/>
              <a:t>του </a:t>
            </a:r>
            <a:r>
              <a:rPr lang="en-US" sz="5100" dirty="0"/>
              <a:t>Cargo Management , integrated </a:t>
            </a:r>
            <a:r>
              <a:rPr lang="el-GR" sz="5100" dirty="0"/>
              <a:t>με </a:t>
            </a:r>
            <a:r>
              <a:rPr lang="en-US" sz="5100" dirty="0"/>
              <a:t>ERP </a:t>
            </a:r>
            <a:r>
              <a:rPr lang="el-GR" sz="5100" dirty="0"/>
              <a:t>και </a:t>
            </a:r>
            <a:r>
              <a:rPr lang="en-US" sz="5100" dirty="0"/>
              <a:t>IoT Systems.</a:t>
            </a:r>
            <a:endParaRPr lang="el-GR" sz="5100" dirty="0"/>
          </a:p>
          <a:p>
            <a:pPr lvl="0">
              <a:lnSpc>
                <a:spcPct val="150000"/>
              </a:lnSpc>
            </a:pPr>
            <a:r>
              <a:rPr lang="en-US" sz="5100" dirty="0"/>
              <a:t>Y</a:t>
            </a:r>
            <a:r>
              <a:rPr lang="el-GR" sz="5100" dirty="0"/>
              <a:t>λοποιού</a:t>
            </a:r>
            <a:r>
              <a:rPr lang="en-US" sz="5100" dirty="0"/>
              <a:t>μ</a:t>
            </a:r>
            <a:r>
              <a:rPr lang="el-GR" sz="5100" dirty="0"/>
              <a:t>ε λύσεις </a:t>
            </a:r>
            <a:r>
              <a:rPr lang="en-US" sz="5100" dirty="0"/>
              <a:t>Entersoft ERP </a:t>
            </a:r>
            <a:r>
              <a:rPr lang="el-GR" sz="5100" dirty="0"/>
              <a:t>και C</a:t>
            </a:r>
            <a:r>
              <a:rPr lang="en-US" sz="5100" dirty="0"/>
              <a:t>RM </a:t>
            </a:r>
            <a:r>
              <a:rPr lang="el-GR" sz="5100" dirty="0"/>
              <a:t>και </a:t>
            </a:r>
            <a:r>
              <a:rPr lang="en-US" sz="5100" dirty="0"/>
              <a:t>Soft</a:t>
            </a:r>
            <a:r>
              <a:rPr lang="el-GR" sz="5100" dirty="0"/>
              <a:t>1 </a:t>
            </a:r>
            <a:r>
              <a:rPr lang="en-US" sz="5100" dirty="0"/>
              <a:t>ERP- CRM</a:t>
            </a:r>
            <a:r>
              <a:rPr lang="el-GR" sz="5100" dirty="0"/>
              <a:t> με σημαντική εμπειρία </a:t>
            </a:r>
            <a:endParaRPr lang="x-none" sz="5100" dirty="0"/>
          </a:p>
          <a:p>
            <a:pPr lvl="0">
              <a:lnSpc>
                <a:spcPct val="150000"/>
              </a:lnSpc>
            </a:pPr>
            <a:r>
              <a:rPr lang="el-GR" sz="5100" dirty="0"/>
              <a:t>Εχουμε ένα πολύ ισχυρό τμήμα και υποδομή </a:t>
            </a:r>
            <a:r>
              <a:rPr lang="en-US" sz="5100" dirty="0"/>
              <a:t>QA</a:t>
            </a:r>
            <a:r>
              <a:rPr lang="el-GR" sz="5100" dirty="0"/>
              <a:t>.</a:t>
            </a:r>
            <a:endParaRPr lang="x-none" sz="5100" dirty="0"/>
          </a:p>
          <a:p>
            <a:pPr lvl="0">
              <a:lnSpc>
                <a:spcPct val="150000"/>
              </a:lnSpc>
            </a:pPr>
            <a:r>
              <a:rPr lang="el-GR" sz="5100" dirty="0"/>
              <a:t>Είμαστε από τις λίγες εταιρείες που συνεργάζονται με </a:t>
            </a:r>
            <a:r>
              <a:rPr lang="en-US" sz="5100" dirty="0"/>
              <a:t>Microsoft</a:t>
            </a:r>
            <a:r>
              <a:rPr lang="el-GR" sz="5100" dirty="0"/>
              <a:t> , </a:t>
            </a:r>
            <a:r>
              <a:rPr lang="en-US" sz="5100" dirty="0"/>
              <a:t>IBM </a:t>
            </a:r>
            <a:r>
              <a:rPr lang="el-GR" sz="5100" dirty="0"/>
              <a:t>και </a:t>
            </a:r>
            <a:r>
              <a:rPr lang="en-US" sz="5100" dirty="0"/>
              <a:t>Oracle</a:t>
            </a:r>
            <a:r>
              <a:rPr lang="el-GR" sz="5100" dirty="0"/>
              <a:t>.</a:t>
            </a:r>
          </a:p>
          <a:p>
            <a:pPr lvl="0">
              <a:lnSpc>
                <a:spcPct val="150000"/>
              </a:lnSpc>
            </a:pPr>
            <a:r>
              <a:rPr lang="el-GR" sz="5100" dirty="0"/>
              <a:t>Είμαστε μέλη του </a:t>
            </a:r>
            <a:r>
              <a:rPr lang="en-US" sz="5100" dirty="0"/>
              <a:t>Enterprise Greece κα</a:t>
            </a:r>
            <a:r>
              <a:rPr lang="el-GR" sz="5100" dirty="0"/>
              <a:t>ι του </a:t>
            </a:r>
            <a:r>
              <a:rPr lang="en-US" sz="5100" dirty="0"/>
              <a:t>innovation cluster PLEIADES   </a:t>
            </a:r>
            <a:endParaRPr lang="x-none" sz="5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37CE99-840E-9448-B1BB-9AA3A8D08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708" y="214164"/>
            <a:ext cx="3190213" cy="47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9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9345" y="0"/>
            <a:ext cx="6912768" cy="818477"/>
          </a:xfrm>
        </p:spPr>
        <p:txBody>
          <a:bodyPr>
            <a:normAutofit/>
          </a:bodyPr>
          <a:lstStyle/>
          <a:p>
            <a:r>
              <a:rPr lang="en-US" b="1" dirty="0"/>
              <a:t>ERP / CRM</a:t>
            </a:r>
            <a:endParaRPr lang="x-none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50833" y="628413"/>
            <a:ext cx="11687157" cy="44567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b="1" dirty="0"/>
              <a:t> </a:t>
            </a:r>
          </a:p>
          <a:p>
            <a:pPr>
              <a:lnSpc>
                <a:spcPct val="150000"/>
              </a:lnSpc>
            </a:pPr>
            <a:r>
              <a:rPr lang="el-GR" dirty="0"/>
              <a:t>Εχουμε μια ομάδα έμπειρων </a:t>
            </a:r>
            <a:r>
              <a:rPr lang="en-US" dirty="0"/>
              <a:t>Consultants   </a:t>
            </a:r>
            <a:r>
              <a:rPr lang="el-GR" dirty="0"/>
              <a:t>για την υλοποίηση και υποστήριξη απαιτητικών έργων. Περισσότερα από 20 </a:t>
            </a:r>
            <a:r>
              <a:rPr lang="en-US" dirty="0"/>
              <a:t>Certifications.</a:t>
            </a:r>
            <a:endParaRPr lang="el-GR" dirty="0"/>
          </a:p>
          <a:p>
            <a:pPr lvl="0">
              <a:lnSpc>
                <a:spcPct val="150000"/>
              </a:lnSpc>
            </a:pPr>
            <a:r>
              <a:rPr lang="en-US" dirty="0"/>
              <a:t>Y</a:t>
            </a:r>
            <a:r>
              <a:rPr lang="el-GR" dirty="0"/>
              <a:t>λοποιού</a:t>
            </a:r>
            <a:r>
              <a:rPr lang="en-US" dirty="0"/>
              <a:t>μ</a:t>
            </a:r>
            <a:r>
              <a:rPr lang="el-GR" dirty="0"/>
              <a:t>ε λύσεις </a:t>
            </a:r>
            <a:r>
              <a:rPr lang="en-US" dirty="0"/>
              <a:t>Entersoft ERP </a:t>
            </a:r>
            <a:r>
              <a:rPr lang="el-GR" dirty="0"/>
              <a:t>και C</a:t>
            </a:r>
            <a:r>
              <a:rPr lang="en-US" dirty="0"/>
              <a:t>RM </a:t>
            </a:r>
            <a:r>
              <a:rPr lang="el-GR" dirty="0"/>
              <a:t>και </a:t>
            </a:r>
            <a:r>
              <a:rPr lang="en-US" dirty="0"/>
              <a:t>Soft</a:t>
            </a:r>
            <a:r>
              <a:rPr lang="el-GR" dirty="0"/>
              <a:t>1 </a:t>
            </a:r>
            <a:r>
              <a:rPr lang="en-US" dirty="0"/>
              <a:t>ERP- CRM</a:t>
            </a:r>
            <a:r>
              <a:rPr lang="el-GR" dirty="0"/>
              <a:t> με σημαντική εμπειρία </a:t>
            </a:r>
            <a:endParaRPr lang="x-none"/>
          </a:p>
          <a:p>
            <a:pPr lvl="0">
              <a:lnSpc>
                <a:spcPct val="150000"/>
              </a:lnSpc>
            </a:pPr>
            <a:r>
              <a:rPr lang="el-GR" dirty="0"/>
              <a:t>Στο πελατολόγιό μας εντάσσονται, Βιομηχανίες, Κατασκευαστικές, Εμπορικές ,Παροχής Υπηρεσιών και  εταιρείες Διαμεταφορών.</a:t>
            </a:r>
            <a:endParaRPr lang="x-none"/>
          </a:p>
          <a:p>
            <a:pPr lvl="0">
              <a:lnSpc>
                <a:spcPct val="150000"/>
              </a:lnSpc>
            </a:pPr>
            <a:r>
              <a:rPr lang="el-GR" dirty="0"/>
              <a:t>Διαθέτουμε σημαντική εμπειρία σε έργα </a:t>
            </a:r>
            <a:r>
              <a:rPr lang="en-US" dirty="0"/>
              <a:t>integration</a:t>
            </a:r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37CE99-840E-9448-B1BB-9AA3A8D08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708" y="214164"/>
            <a:ext cx="3190213" cy="478532"/>
          </a:xfrm>
          <a:prstGeom prst="rect">
            <a:avLst/>
          </a:prstGeom>
        </p:spPr>
      </p:pic>
      <p:pic>
        <p:nvPicPr>
          <p:cNvPr id="1028" name="Picture 4" descr="soft1-logo-01 | SoftOne Technologies Α.Ε.">
            <a:extLst>
              <a:ext uri="{FF2B5EF4-FFF2-40B4-BE49-F238E27FC236}">
                <a16:creationId xmlns:a16="http://schemas.microsoft.com/office/drawing/2014/main" id="{224E9F14-A2C2-14DA-EAC3-16B327A7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68" y="5574297"/>
            <a:ext cx="2520280" cy="83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novative Business solutions ERP-CRM-WMS-RETAIL-MOBILE-B2B-BI | Entersoft">
            <a:extLst>
              <a:ext uri="{FF2B5EF4-FFF2-40B4-BE49-F238E27FC236}">
                <a16:creationId xmlns:a16="http://schemas.microsoft.com/office/drawing/2014/main" id="{257BA1BA-5BA1-1EEB-AAE6-A778C3112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5484956"/>
            <a:ext cx="3240360" cy="92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29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74" y="-171400"/>
            <a:ext cx="6912768" cy="989878"/>
          </a:xfrm>
        </p:spPr>
        <p:txBody>
          <a:bodyPr>
            <a:normAutofit/>
          </a:bodyPr>
          <a:lstStyle/>
          <a:p>
            <a:r>
              <a:rPr lang="en-US" sz="3200" b="1" dirty="0"/>
              <a:t>Development Products</a:t>
            </a:r>
            <a:endParaRPr lang="x-none" sz="32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1764" y="944723"/>
            <a:ext cx="11809312" cy="550861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l-GR" sz="2600" dirty="0"/>
              <a:t>Εχουμε δημιουργήσει </a:t>
            </a:r>
            <a:r>
              <a:rPr lang="x-none" sz="2600"/>
              <a:t> πλατφόρμα ανάπτυξης</a:t>
            </a:r>
            <a:r>
              <a:rPr lang="el-GR" sz="2600" dirty="0"/>
              <a:t> εφαρμογών </a:t>
            </a:r>
            <a:r>
              <a:rPr lang="en-US" sz="2600" dirty="0"/>
              <a:t>cloud</a:t>
            </a:r>
            <a:r>
              <a:rPr lang="el-GR" sz="2600" dirty="0"/>
              <a:t> και </a:t>
            </a:r>
            <a:r>
              <a:rPr lang="en-US" sz="2600" dirty="0"/>
              <a:t>mobile</a:t>
            </a:r>
            <a:r>
              <a:rPr lang="x-none" sz="2600"/>
              <a:t>, στηριγμένη σε όλα τα σύχρονα εργαλεία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l-GR" dirty="0"/>
              <a:t>Κάθετες λύσεις και σχετικές εγκαταστάσεις , σε 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Δήμους, 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Εταιρείες Διαχείρισης  Ακινήτων,  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Εταιρείες Επιθεώρησης Πλοίων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Εταιρείες </a:t>
            </a:r>
            <a:r>
              <a:rPr lang="en-US" dirty="0"/>
              <a:t>Service</a:t>
            </a:r>
            <a:endParaRPr lang="el-GR" dirty="0"/>
          </a:p>
          <a:p>
            <a:pPr lvl="1">
              <a:lnSpc>
                <a:spcPct val="120000"/>
              </a:lnSpc>
            </a:pPr>
            <a:r>
              <a:rPr lang="el-GR" dirty="0"/>
              <a:t>Εταιρείες Διαμεταφορών</a:t>
            </a:r>
          </a:p>
          <a:p>
            <a:pPr>
              <a:lnSpc>
                <a:spcPct val="150000"/>
              </a:lnSpc>
            </a:pPr>
            <a:r>
              <a:rPr lang="el-GR" sz="2600" dirty="0"/>
              <a:t>Εχουμε υλοποιήσει πιλοτική λύση </a:t>
            </a:r>
            <a:r>
              <a:rPr lang="en-US" sz="2600" dirty="0"/>
              <a:t>Smart Asset Management</a:t>
            </a:r>
            <a:r>
              <a:rPr lang="el-GR" sz="2600" dirty="0"/>
              <a:t> (ολοκλήρωση με </a:t>
            </a:r>
            <a:r>
              <a:rPr lang="en-US" sz="2600" dirty="0"/>
              <a:t>IoT platform </a:t>
            </a:r>
            <a:r>
              <a:rPr lang="el-GR" sz="2600" dirty="0"/>
              <a:t>σε μεγάλη εταιρεία πληροφορική</a:t>
            </a:r>
            <a:r>
              <a:rPr lang="en-US" sz="2600" dirty="0"/>
              <a:t> </a:t>
            </a:r>
            <a:r>
              <a:rPr lang="el-GR" sz="2600" dirty="0"/>
              <a:t>για την εξυπηρέτηση των εταιρικών </a:t>
            </a:r>
            <a:r>
              <a:rPr lang="en-US" sz="2600" dirty="0"/>
              <a:t>ESG </a:t>
            </a:r>
            <a:r>
              <a:rPr lang="el-GR" sz="2600" dirty="0"/>
              <a:t>και </a:t>
            </a:r>
            <a:r>
              <a:rPr lang="en-US" sz="2600" dirty="0"/>
              <a:t>ISO </a:t>
            </a:r>
            <a:r>
              <a:rPr lang="el-GR" sz="2600" dirty="0"/>
              <a:t>στόχων βιώσιμης ανάπτυξης.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F7D0F1-ECA7-F342-A183-E3D527109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708" y="286171"/>
            <a:ext cx="3190220" cy="47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9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CFB92-252C-AA57-A721-76760D100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B6D28E5-21C6-E572-98F9-5DAE9A09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8" y="98756"/>
            <a:ext cx="8352928" cy="719721"/>
          </a:xfrm>
        </p:spPr>
        <p:txBody>
          <a:bodyPr>
            <a:noAutofit/>
          </a:bodyPr>
          <a:lstStyle/>
          <a:p>
            <a:r>
              <a:rPr lang="en-US" sz="2800" b="1" dirty="0"/>
              <a:t>NousPratIT Asset and Work Management</a:t>
            </a:r>
            <a:endParaRPr lang="x-none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0E2461-3A2C-E7B5-B765-C50FE2D4F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708" y="339945"/>
            <a:ext cx="3190213" cy="478532"/>
          </a:xfrm>
          <a:prstGeom prst="rect">
            <a:avLst/>
          </a:prstGeom>
        </p:spPr>
      </p:pic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B856FC4A-7A8B-8D89-61A7-0F299B970DC4}"/>
              </a:ext>
            </a:extLst>
          </p:cNvPr>
          <p:cNvSpPr txBox="1">
            <a:spLocks/>
          </p:cNvSpPr>
          <p:nvPr/>
        </p:nvSpPr>
        <p:spPr>
          <a:xfrm>
            <a:off x="333772" y="1268760"/>
            <a:ext cx="11161240" cy="53479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l-GR" sz="2000" dirty="0"/>
              <a:t>Απευθύνεται σε όλες τις εταιρείες και οργανισμός που έχουν και συντηρούν εξοπλισμό, πάγια, ακίνητα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l-GR" sz="2000" dirty="0"/>
              <a:t>Σχεδιασμένο για να είναι εντελώς φιλικό προς το χρήστη, μπορεί να δώσει άμεσα αποτελέσματα και όφελος στην παρακολούθηση του εξοπλισμού και της συντήρησης.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Δημιουργημένο με βάση τις τελευταίες και πιο ασφαλείς πλατφόρμες </a:t>
            </a:r>
            <a:r>
              <a:rPr lang="en-US" sz="2000" dirty="0"/>
              <a:t>Microsoft</a:t>
            </a:r>
            <a:r>
              <a:rPr lang="el-GR" sz="2000" dirty="0"/>
              <a:t> .ΝΕΤ </a:t>
            </a:r>
            <a:r>
              <a:rPr lang="en-US" sz="2000" dirty="0"/>
              <a:t>Core </a:t>
            </a:r>
            <a:r>
              <a:rPr lang="en-US" sz="2000" dirty="0" err="1"/>
              <a:t>Blazor</a:t>
            </a:r>
            <a:r>
              <a:rPr lang="en-US" sz="2000" dirty="0"/>
              <a:t> 7.0 (Cloud) / </a:t>
            </a:r>
            <a:r>
              <a:rPr lang="el-GR" sz="2000" dirty="0"/>
              <a:t>.ΝΕΤ </a:t>
            </a:r>
            <a:r>
              <a:rPr lang="en-US" sz="2000" dirty="0"/>
              <a:t>MAUI 7.0 (Mobile)</a:t>
            </a:r>
            <a:r>
              <a:rPr lang="el-G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Ειδική εφαρμογή για </a:t>
            </a:r>
            <a:r>
              <a:rPr lang="en-US" sz="2000" dirty="0"/>
              <a:t>Tablets/</a:t>
            </a:r>
            <a:r>
              <a:rPr lang="el-GR" sz="2000" dirty="0"/>
              <a:t>Κινητά (</a:t>
            </a:r>
            <a:r>
              <a:rPr lang="en-US" sz="2000" dirty="0"/>
              <a:t>Android, iOS) </a:t>
            </a:r>
            <a:r>
              <a:rPr lang="el-GR" sz="2000" dirty="0"/>
              <a:t>για εύκολη καταχώριση εργασιών από τεχνικούς στο πεδίο με δυνατότητα λήψης φωτογραφιών στο πεδίο και αυτόματης αποστολής στην εφαρμογή.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Πλήρης διαχείριση Τεχνικών Εντολών για την παρακολούθηση των προσφερόμενων υπηρεσιών και με δυνατότητα επισύναψης αρχείων (</a:t>
            </a:r>
            <a:r>
              <a:rPr lang="en-US" sz="2000" dirty="0"/>
              <a:t>documents, photos </a:t>
            </a:r>
            <a:r>
              <a:rPr lang="el-GR" sz="2000" dirty="0"/>
              <a:t>κλπ).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Πλήρης διαχείριση Έργων με προγραμματισμένες και έκτακτες επισκέψεις</a:t>
            </a:r>
          </a:p>
        </p:txBody>
      </p:sp>
    </p:spTree>
    <p:extLst>
      <p:ext uri="{BB962C8B-B14F-4D97-AF65-F5344CB8AC3E}">
        <p14:creationId xmlns:p14="http://schemas.microsoft.com/office/powerpoint/2010/main" val="29360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39530-67FD-F534-7FDA-7B4BC5097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03B7E70-7F0B-DF86-A198-7BDBD40C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623" y="53427"/>
            <a:ext cx="9262764" cy="719721"/>
          </a:xfrm>
        </p:spPr>
        <p:txBody>
          <a:bodyPr>
            <a:noAutofit/>
          </a:bodyPr>
          <a:lstStyle/>
          <a:p>
            <a:r>
              <a:rPr lang="en-US" sz="2800" b="1" dirty="0"/>
              <a:t>NousCipality </a:t>
            </a:r>
            <a:r>
              <a:rPr lang="el-GR" sz="2800" b="1" dirty="0"/>
              <a:t>Διαχείριση Περιουσίας και Συντήρησης</a:t>
            </a:r>
            <a:endParaRPr lang="x-none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DEF3E9-1C33-7A5B-1873-485FA4B57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489" y="241253"/>
            <a:ext cx="2906588" cy="478532"/>
          </a:xfrm>
          <a:prstGeom prst="rect">
            <a:avLst/>
          </a:prstGeom>
        </p:spPr>
      </p:pic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4D4C947E-7DF4-D72A-7EA0-DAB693B86E05}"/>
              </a:ext>
            </a:extLst>
          </p:cNvPr>
          <p:cNvSpPr txBox="1">
            <a:spLocks/>
          </p:cNvSpPr>
          <p:nvPr/>
        </p:nvSpPr>
        <p:spPr>
          <a:xfrm>
            <a:off x="333772" y="1268760"/>
            <a:ext cx="11161240" cy="5347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l-GR" sz="2200" dirty="0"/>
              <a:t>Πλήρης διαχείριση της περιουσίας του Δήμου /  Οργανισμού : Κτίρια –Εγκαταστάσεις (σημεία), Εξοπλισμός (πάγια), Ανταλλακτικά παγίων, με διάσταση γεωγραφική ζώνης ώστε να εμφανίζονται στον χάρτη.</a:t>
            </a:r>
          </a:p>
          <a:p>
            <a:pPr>
              <a:lnSpc>
                <a:spcPct val="150000"/>
              </a:lnSpc>
            </a:pPr>
            <a:r>
              <a:rPr lang="el-GR" sz="2200" dirty="0"/>
              <a:t>Πλήρης διαχείριση Τεχνικών  και Συνεργατών (υπεργολάβων)</a:t>
            </a:r>
          </a:p>
          <a:p>
            <a:pPr>
              <a:lnSpc>
                <a:spcPct val="150000"/>
              </a:lnSpc>
            </a:pPr>
            <a:r>
              <a:rPr lang="el-GR" sz="2200" dirty="0"/>
              <a:t>Πλήρης διαχείριση Προσφερόμενων Υπηρεσιών (π.χ. Συντήρησης, Καθαρισμού, Επισκευών </a:t>
            </a:r>
            <a:r>
              <a:rPr lang="el-GR" sz="2200" dirty="0" err="1"/>
              <a:t>κτλ</a:t>
            </a:r>
            <a:r>
              <a:rPr lang="el-GR" sz="2200" dirty="0"/>
              <a:t>) και με δυνατότητας επισύναψης αρχείων (</a:t>
            </a:r>
            <a:r>
              <a:rPr lang="en-US" sz="2200" dirty="0"/>
              <a:t>documents, photos </a:t>
            </a:r>
            <a:r>
              <a:rPr lang="el-GR" sz="2200" dirty="0"/>
              <a:t>κλπ).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l-GR" sz="2200" dirty="0"/>
              <a:t>Πλήρης διαχείριση Έργων με προγραμματισμένες και έκτακτες επισκέψεις τεχνικών παροχής υπηρεσιών με ανάλυση σε ημερολόγιο εργασιών και με δυνατότητα επισύναψης αρχείων (</a:t>
            </a:r>
            <a:r>
              <a:rPr lang="en-US" sz="2200" dirty="0"/>
              <a:t>documents, photos </a:t>
            </a:r>
            <a:r>
              <a:rPr lang="el-GR" sz="2200" dirty="0"/>
              <a:t>κλπ).</a:t>
            </a:r>
          </a:p>
        </p:txBody>
      </p:sp>
    </p:spTree>
    <p:extLst>
      <p:ext uri="{BB962C8B-B14F-4D97-AF65-F5344CB8AC3E}">
        <p14:creationId xmlns:p14="http://schemas.microsoft.com/office/powerpoint/2010/main" val="265653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6DACE-8034-78D9-C4C5-407492ABC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085B920-0990-27B9-1FA3-33A148C7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8" y="98756"/>
            <a:ext cx="6912768" cy="719721"/>
          </a:xfrm>
        </p:spPr>
        <p:txBody>
          <a:bodyPr>
            <a:normAutofit/>
          </a:bodyPr>
          <a:lstStyle/>
          <a:p>
            <a:r>
              <a:rPr lang="en-US" b="1" dirty="0"/>
              <a:t>NousAppartment</a:t>
            </a:r>
            <a:r>
              <a:rPr lang="en-GR" sz="3200" b="1" dirty="0">
                <a:latin typeface="Calibri" panose="020F0502020204030204" pitchFamily="34" charset="0"/>
                <a:cs typeface="+mn-cs"/>
              </a:rPr>
              <a:t> </a:t>
            </a:r>
            <a:endParaRPr lang="x-none" sz="3200" b="1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D52657C-D889-DC5E-9041-F4C560AB2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64" y="823808"/>
            <a:ext cx="11233248" cy="5935435"/>
          </a:xfrm>
        </p:spPr>
        <p:txBody>
          <a:bodyPr>
            <a:normAutofit/>
          </a:bodyPr>
          <a:lstStyle/>
          <a:p>
            <a:pPr lvl="0"/>
            <a:endParaRPr lang="el-GR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 Web 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εφαρμογή παρακολουθεί πλήρως τα διαμερίσματα, τα πάγια, τις διαδικασίες συντήρησης, το ημερολόγιο των τεχνικών εργασιών, συνδέεται με σύστημα κρατήσεων , διαχειρίζεται  τις αναγκαίες για τη διαχείριση της κράτηση ενέργειες</a:t>
            </a: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Διαχείριση Ακινήτων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Στοιχεία Ταυτότητας και Πιστοποιητικά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Διαχείριση Πελατών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Διαχείριση Παγίων</a:t>
            </a: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Διαχείριση Αναλωσίμων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Διαχείριση συντήρησης ακινήτων και Παγίων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Διαχείριση </a:t>
            </a:r>
            <a:r>
              <a:rPr lang="el-GR" sz="1800" dirty="0">
                <a:latin typeface="Calibri" panose="020F0502020204030204" pitchFamily="34" charset="0"/>
              </a:rPr>
              <a:t>Κρατήσεων.</a:t>
            </a:r>
            <a:r>
              <a:rPr lang="en-GR" sz="1800" dirty="0">
                <a:latin typeface="Calibri" panose="020F0502020204030204" pitchFamily="34" charset="0"/>
              </a:rPr>
              <a:t> </a:t>
            </a:r>
            <a:r>
              <a:rPr lang="el-GR" sz="1800" dirty="0">
                <a:latin typeface="Calibri" panose="020F0502020204030204" pitchFamily="34" charset="0"/>
              </a:rPr>
              <a:t>Σ</a:t>
            </a:r>
            <a:r>
              <a:rPr lang="en-GR" sz="1800" dirty="0">
                <a:latin typeface="Calibri" panose="020F0502020204030204" pitchFamily="34" charset="0"/>
              </a:rPr>
              <a:t>ύ</a:t>
            </a:r>
            <a:r>
              <a:rPr lang="el-GR" sz="1800" dirty="0">
                <a:latin typeface="Calibri" panose="020F0502020204030204" pitchFamily="34" charset="0"/>
              </a:rPr>
              <a:t>νδεση με σύστημα κρατήσεων.</a:t>
            </a:r>
            <a:endParaRPr lang="en-US" sz="1800" dirty="0">
              <a:latin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dirty="0">
                <a:latin typeface="Calibri" panose="020F0502020204030204" pitchFamily="34" charset="0"/>
              </a:rPr>
              <a:t>Διαχείριση ενεργειών διαχείρισης της κράτησης</a:t>
            </a:r>
            <a:endParaRPr lang="en-GR" sz="1800" dirty="0">
              <a:latin typeface="Calibri" panose="020F0502020204030204" pitchFamily="34" charset="0"/>
            </a:endParaRPr>
          </a:p>
          <a:p>
            <a:pPr marL="231775" lvl="1" indent="0">
              <a:lnSpc>
                <a:spcPct val="150000"/>
              </a:lnSpc>
              <a:buNone/>
            </a:pPr>
            <a:endParaRPr lang="en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x-none" sz="2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81CD90-098A-D6BE-082E-713C50A88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708" y="339945"/>
            <a:ext cx="3190213" cy="47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35393_Blue spheres pitch deck_RVA_v5" id="{B31999E4-CF41-4147-9146-E7AA12BD45BB}" vid="{47A86861-C4F7-4F19-9461-7399990DDE51}"/>
    </a:ext>
  </a:extLst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5236</TotalTime>
  <Words>1064</Words>
  <Application>Microsoft Macintosh PowerPoint</Application>
  <PresentationFormat>Custom</PresentationFormat>
  <Paragraphs>99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Corbel</vt:lpstr>
      <vt:lpstr>Times New Roman</vt:lpstr>
      <vt:lpstr>Digital Blue Tunnel 16x9</vt:lpstr>
      <vt:lpstr>Office Theme</vt:lpstr>
      <vt:lpstr>AT A GLANCE </vt:lpstr>
      <vt:lpstr>Εταιρικός Στόχος</vt:lpstr>
      <vt:lpstr>Solutions &amp; Products</vt:lpstr>
      <vt:lpstr>Συγκριτικά Πλεονεκτήματα </vt:lpstr>
      <vt:lpstr>ERP / CRM</vt:lpstr>
      <vt:lpstr>Development Products</vt:lpstr>
      <vt:lpstr>NousPratIT Asset and Work Management</vt:lpstr>
      <vt:lpstr>NousCipality Διαχείριση Περιουσίας και Συντήρησης</vt:lpstr>
      <vt:lpstr>NousAppartment </vt:lpstr>
      <vt:lpstr>NousFleet Vessel Inspection </vt:lpstr>
      <vt:lpstr>PowerPoint Presentation</vt:lpstr>
      <vt:lpstr>Quality Assurance Department (QA)</vt:lpstr>
      <vt:lpstr>Που απευθυνόμαστε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Maria Soulele</dc:creator>
  <cp:lastModifiedBy>John Michaleas</cp:lastModifiedBy>
  <cp:revision>167</cp:revision>
  <dcterms:created xsi:type="dcterms:W3CDTF">2021-12-09T09:48:02Z</dcterms:created>
  <dcterms:modified xsi:type="dcterms:W3CDTF">2025-01-09T18:56:24Z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